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79" r:id="rId2"/>
    <p:sldId id="286" r:id="rId3"/>
    <p:sldId id="280" r:id="rId4"/>
    <p:sldId id="267" r:id="rId5"/>
    <p:sldId id="281" r:id="rId6"/>
    <p:sldId id="287" r:id="rId7"/>
    <p:sldId id="270" r:id="rId8"/>
    <p:sldId id="277" r:id="rId9"/>
    <p:sldId id="271" r:id="rId10"/>
    <p:sldId id="282" r:id="rId11"/>
    <p:sldId id="283" r:id="rId12"/>
    <p:sldId id="288" r:id="rId13"/>
    <p:sldId id="285" r:id="rId14"/>
    <p:sldId id="278" r:id="rId15"/>
  </p:sldIdLst>
  <p:sldSz cx="12192000" cy="6858000"/>
  <p:notesSz cx="9918700" cy="6819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guide id="3" orient="horz" pos="2736">
          <p15:clr>
            <a:srgbClr val="A4A3A4"/>
          </p15:clr>
        </p15:guide>
        <p15:guide id="4" pos="40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ofilovic, Zaklina" initials="T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F2A"/>
    <a:srgbClr val="000000"/>
    <a:srgbClr val="E3E5E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13" autoAdjust="0"/>
    <p:restoredTop sz="87543" autoAdjust="0"/>
  </p:normalViewPr>
  <p:slideViewPr>
    <p:cSldViewPr>
      <p:cViewPr>
        <p:scale>
          <a:sx n="90" d="100"/>
          <a:sy n="90" d="100"/>
        </p:scale>
        <p:origin x="-1902" y="-690"/>
      </p:cViewPr>
      <p:guideLst>
        <p:guide orient="horz" pos="3312"/>
        <p:guide orient="horz" pos="240"/>
        <p:guide orient="horz" pos="576"/>
        <p:guide orient="horz" pos="1392"/>
        <p:guide orient="horz" pos="3888"/>
        <p:guide pos="240"/>
        <p:guide pos="7440"/>
        <p:guide pos="4128"/>
        <p:guide pos="384"/>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1747" y="-72"/>
      </p:cViewPr>
      <p:guideLst>
        <p:guide orient="horz" pos="2148"/>
        <p:guide pos="3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8B481-0C91-49EB-9DB3-798CA273B26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993E15F-34D0-4EFE-A9B4-8224F79230B6}">
      <dgm:prSet phldrT="[Text]" custT="1"/>
      <dgm:spPr>
        <a:solidFill>
          <a:schemeClr val="tx2"/>
        </a:solidFill>
        <a:ln>
          <a:solidFill>
            <a:schemeClr val="tx2"/>
          </a:solidFill>
        </a:ln>
      </dgm:spPr>
      <dgm:t>
        <a:bodyPr/>
        <a:lstStyle/>
        <a:p>
          <a:r>
            <a:rPr lang="sr-Latn-RS" sz="1800" b="1" dirty="0" smtClean="0">
              <a:solidFill>
                <a:schemeClr val="bg1"/>
              </a:solidFill>
              <a:effectLst>
                <a:outerShdw blurRad="38100" dist="38100" dir="2700000" algn="tl">
                  <a:srgbClr val="000000">
                    <a:alpha val="43137"/>
                  </a:srgbClr>
                </a:outerShdw>
              </a:effectLst>
            </a:rPr>
            <a:t>Strateški pravac tima</a:t>
          </a:r>
          <a:endParaRPr lang="en-US" sz="1800" b="1" dirty="0">
            <a:solidFill>
              <a:schemeClr val="bg1"/>
            </a:solidFill>
            <a:effectLst>
              <a:outerShdw blurRad="38100" dist="38100" dir="2700000" algn="tl">
                <a:srgbClr val="000000">
                  <a:alpha val="43137"/>
                </a:srgbClr>
              </a:outerShdw>
            </a:effectLst>
          </a:endParaRPr>
        </a:p>
      </dgm:t>
    </dgm:pt>
    <dgm:pt modelId="{DF9747C5-5488-4C4A-9084-D66D6BD2BF45}" type="parTrans" cxnId="{DDE11FD3-20F7-477C-A8F9-F96459F73A3A}">
      <dgm:prSet/>
      <dgm:spPr/>
      <dgm:t>
        <a:bodyPr/>
        <a:lstStyle/>
        <a:p>
          <a:endParaRPr lang="en-US"/>
        </a:p>
      </dgm:t>
    </dgm:pt>
    <dgm:pt modelId="{F70CC37A-2048-405F-8933-7449677EC61F}" type="sibTrans" cxnId="{DDE11FD3-20F7-477C-A8F9-F96459F73A3A}">
      <dgm:prSet/>
      <dgm:spPr/>
      <dgm:t>
        <a:bodyPr/>
        <a:lstStyle/>
        <a:p>
          <a:endParaRPr lang="en-US"/>
        </a:p>
      </dgm:t>
    </dgm:pt>
    <dgm:pt modelId="{D053B46D-6334-4C43-9F50-57F1F5E14C22}">
      <dgm:prSet phldrT="[Text]" custT="1"/>
      <dgm:spPr>
        <a:solidFill>
          <a:schemeClr val="tx2"/>
        </a:solidFill>
      </dgm:spPr>
      <dgm:t>
        <a:bodyPr/>
        <a:lstStyle/>
        <a:p>
          <a:r>
            <a:rPr lang="sr-Latn-RS" sz="1800" b="1" dirty="0" smtClean="0">
              <a:solidFill>
                <a:schemeClr val="bg1"/>
              </a:solidFill>
              <a:effectLst>
                <a:outerShdw blurRad="38100" dist="38100" dir="2700000" algn="tl">
                  <a:srgbClr val="000000">
                    <a:alpha val="43137"/>
                  </a:srgbClr>
                </a:outerShdw>
              </a:effectLst>
            </a:rPr>
            <a:t>Ciljevi / prioriteti</a:t>
          </a:r>
          <a:endParaRPr lang="en-US" sz="1800" b="1" dirty="0">
            <a:solidFill>
              <a:schemeClr val="bg1"/>
            </a:solidFill>
            <a:effectLst>
              <a:outerShdw blurRad="38100" dist="38100" dir="2700000" algn="tl">
                <a:srgbClr val="000000">
                  <a:alpha val="43137"/>
                </a:srgbClr>
              </a:outerShdw>
            </a:effectLst>
          </a:endParaRPr>
        </a:p>
      </dgm:t>
    </dgm:pt>
    <dgm:pt modelId="{337E46C5-2976-49F9-B841-618EE51DA3AA}" type="parTrans" cxnId="{2597711C-93B1-43E8-B5DC-2EE49A93102F}">
      <dgm:prSet/>
      <dgm:spPr/>
      <dgm:t>
        <a:bodyPr/>
        <a:lstStyle/>
        <a:p>
          <a:endParaRPr lang="en-US"/>
        </a:p>
      </dgm:t>
    </dgm:pt>
    <dgm:pt modelId="{009518CB-01E7-4EF2-B882-7B77817193E0}" type="sibTrans" cxnId="{2597711C-93B1-43E8-B5DC-2EE49A93102F}">
      <dgm:prSet/>
      <dgm:spPr/>
      <dgm:t>
        <a:bodyPr/>
        <a:lstStyle/>
        <a:p>
          <a:endParaRPr lang="en-US"/>
        </a:p>
      </dgm:t>
    </dgm:pt>
    <dgm:pt modelId="{59C88187-26BE-4DF5-B0CF-00869B398F8D}">
      <dgm:prSet phldrT="[Text]" custT="1"/>
      <dgm:spPr>
        <a:solidFill>
          <a:schemeClr val="tx2"/>
        </a:solidFill>
      </dgm:spPr>
      <dgm:t>
        <a:bodyPr/>
        <a:lstStyle/>
        <a:p>
          <a:r>
            <a:rPr lang="sr-Latn-RS" sz="1800" b="1" dirty="0" smtClean="0">
              <a:solidFill>
                <a:schemeClr val="bg1"/>
              </a:solidFill>
              <a:effectLst>
                <a:outerShdw blurRad="38100" dist="38100" dir="2700000" algn="tl">
                  <a:srgbClr val="000000">
                    <a:alpha val="43137"/>
                  </a:srgbClr>
                </a:outerShdw>
              </a:effectLst>
            </a:rPr>
            <a:t>Uloge</a:t>
          </a:r>
          <a:endParaRPr lang="en-US" sz="1800" b="1" dirty="0">
            <a:solidFill>
              <a:schemeClr val="bg1"/>
            </a:solidFill>
            <a:effectLst>
              <a:outerShdw blurRad="38100" dist="38100" dir="2700000" algn="tl">
                <a:srgbClr val="000000">
                  <a:alpha val="43137"/>
                </a:srgbClr>
              </a:outerShdw>
            </a:effectLst>
          </a:endParaRPr>
        </a:p>
      </dgm:t>
    </dgm:pt>
    <dgm:pt modelId="{6C1C6DA4-71D5-4F37-8397-D4A0B1632B04}" type="parTrans" cxnId="{95BFFCC5-B72E-4F2A-AF3B-285617E7F17D}">
      <dgm:prSet/>
      <dgm:spPr/>
      <dgm:t>
        <a:bodyPr/>
        <a:lstStyle/>
        <a:p>
          <a:endParaRPr lang="en-US"/>
        </a:p>
      </dgm:t>
    </dgm:pt>
    <dgm:pt modelId="{7099A1B4-AA66-4330-A3D9-0BB35C96E2F2}" type="sibTrans" cxnId="{95BFFCC5-B72E-4F2A-AF3B-285617E7F17D}">
      <dgm:prSet/>
      <dgm:spPr/>
      <dgm:t>
        <a:bodyPr/>
        <a:lstStyle/>
        <a:p>
          <a:endParaRPr lang="en-US"/>
        </a:p>
      </dgm:t>
    </dgm:pt>
    <dgm:pt modelId="{445D560F-EE54-4AA3-86D9-8746B9A23172}">
      <dgm:prSet phldrT="[Text]" custT="1"/>
      <dgm:spPr>
        <a:solidFill>
          <a:schemeClr val="tx2"/>
        </a:solidFill>
      </dgm:spPr>
      <dgm:t>
        <a:bodyPr/>
        <a:lstStyle/>
        <a:p>
          <a:r>
            <a:rPr lang="sr-Latn-RS" sz="2000" b="1" dirty="0" smtClean="0">
              <a:solidFill>
                <a:schemeClr val="bg1"/>
              </a:solidFill>
              <a:effectLst>
                <a:outerShdw blurRad="38100" dist="38100" dir="2700000" algn="tl">
                  <a:srgbClr val="000000">
                    <a:alpha val="43137"/>
                  </a:srgbClr>
                </a:outerShdw>
              </a:effectLst>
            </a:rPr>
            <a:t>Timski protokoli</a:t>
          </a:r>
          <a:endParaRPr lang="en-US" sz="2000" b="1" dirty="0">
            <a:solidFill>
              <a:schemeClr val="bg1"/>
            </a:solidFill>
            <a:effectLst>
              <a:outerShdw blurRad="38100" dist="38100" dir="2700000" algn="tl">
                <a:srgbClr val="000000">
                  <a:alpha val="43137"/>
                </a:srgbClr>
              </a:outerShdw>
            </a:effectLst>
          </a:endParaRPr>
        </a:p>
      </dgm:t>
    </dgm:pt>
    <dgm:pt modelId="{A4A26851-8A5B-4BB1-8C65-4F2D6D37A183}" type="parTrans" cxnId="{FFE74429-B22A-438F-A4D1-D276305DC9A5}">
      <dgm:prSet/>
      <dgm:spPr/>
      <dgm:t>
        <a:bodyPr/>
        <a:lstStyle/>
        <a:p>
          <a:endParaRPr lang="en-US"/>
        </a:p>
      </dgm:t>
    </dgm:pt>
    <dgm:pt modelId="{5C70B605-C59E-4427-BA35-73A9F62EDD44}" type="sibTrans" cxnId="{FFE74429-B22A-438F-A4D1-D276305DC9A5}">
      <dgm:prSet/>
      <dgm:spPr/>
      <dgm:t>
        <a:bodyPr/>
        <a:lstStyle/>
        <a:p>
          <a:endParaRPr lang="en-US"/>
        </a:p>
      </dgm:t>
    </dgm:pt>
    <dgm:pt modelId="{1BC16E74-58C7-44EE-80A6-BBA3C26C066F}">
      <dgm:prSet phldrT="[Text]" custT="1"/>
      <dgm:spPr>
        <a:solidFill>
          <a:schemeClr val="tx2"/>
        </a:solidFill>
      </dgm:spPr>
      <dgm:t>
        <a:bodyPr/>
        <a:lstStyle/>
        <a:p>
          <a:pPr algn="ctr"/>
          <a:r>
            <a:rPr lang="en-US" sz="1800" b="1" dirty="0" smtClean="0">
              <a:solidFill>
                <a:schemeClr val="bg1"/>
              </a:solidFill>
              <a:effectLst>
                <a:outerShdw blurRad="38100" dist="38100" dir="2700000" algn="tl">
                  <a:srgbClr val="000000">
                    <a:alpha val="43137"/>
                  </a:srgbClr>
                </a:outerShdw>
              </a:effectLst>
            </a:rPr>
            <a:t>Odnosi</a:t>
          </a:r>
        </a:p>
        <a:p>
          <a:pPr algn="ctr"/>
          <a:r>
            <a:rPr lang="en-US" sz="1800" b="1" dirty="0" smtClean="0">
              <a:solidFill>
                <a:schemeClr val="bg1"/>
              </a:solidFill>
              <a:effectLst>
                <a:outerShdw blurRad="38100" dist="38100" dir="2700000" algn="tl">
                  <a:srgbClr val="000000">
                    <a:alpha val="43137"/>
                  </a:srgbClr>
                </a:outerShdw>
              </a:effectLst>
            </a:rPr>
            <a:t>povezivanje</a:t>
          </a:r>
          <a:endParaRPr lang="en-US" sz="1800" b="1" dirty="0">
            <a:solidFill>
              <a:schemeClr val="bg1"/>
            </a:solidFill>
            <a:effectLst>
              <a:outerShdw blurRad="38100" dist="38100" dir="2700000" algn="tl">
                <a:srgbClr val="000000">
                  <a:alpha val="43137"/>
                </a:srgbClr>
              </a:outerShdw>
            </a:effectLst>
          </a:endParaRPr>
        </a:p>
      </dgm:t>
    </dgm:pt>
    <dgm:pt modelId="{6AE7D955-B52B-4799-A917-160BA2B416B6}" type="parTrans" cxnId="{3075E2A9-E152-4F69-A695-AAD30F3AA6F8}">
      <dgm:prSet/>
      <dgm:spPr/>
      <dgm:t>
        <a:bodyPr/>
        <a:lstStyle/>
        <a:p>
          <a:endParaRPr lang="en-US"/>
        </a:p>
      </dgm:t>
    </dgm:pt>
    <dgm:pt modelId="{BA953E5B-0DF4-44DF-A88D-D2777A4DE8FB}" type="sibTrans" cxnId="{3075E2A9-E152-4F69-A695-AAD30F3AA6F8}">
      <dgm:prSet/>
      <dgm:spPr/>
      <dgm:t>
        <a:bodyPr/>
        <a:lstStyle/>
        <a:p>
          <a:endParaRPr lang="en-US"/>
        </a:p>
      </dgm:t>
    </dgm:pt>
    <dgm:pt modelId="{5CA1CE59-A1D9-47A2-8D66-584E05BA2043}" type="pres">
      <dgm:prSet presAssocID="{D508B481-0C91-49EB-9DB3-798CA273B264}" presName="cycle" presStyleCnt="0">
        <dgm:presLayoutVars>
          <dgm:dir/>
          <dgm:resizeHandles val="exact"/>
        </dgm:presLayoutVars>
      </dgm:prSet>
      <dgm:spPr/>
      <dgm:t>
        <a:bodyPr/>
        <a:lstStyle/>
        <a:p>
          <a:endParaRPr lang="en-US"/>
        </a:p>
      </dgm:t>
    </dgm:pt>
    <dgm:pt modelId="{F18162BF-4069-4007-ACDB-8516DDAD3E5C}" type="pres">
      <dgm:prSet presAssocID="{5993E15F-34D0-4EFE-A9B4-8224F79230B6}" presName="node" presStyleLbl="node1" presStyleIdx="0" presStyleCnt="5">
        <dgm:presLayoutVars>
          <dgm:bulletEnabled val="1"/>
        </dgm:presLayoutVars>
      </dgm:prSet>
      <dgm:spPr/>
      <dgm:t>
        <a:bodyPr/>
        <a:lstStyle/>
        <a:p>
          <a:endParaRPr lang="en-US"/>
        </a:p>
      </dgm:t>
    </dgm:pt>
    <dgm:pt modelId="{BA817C02-1079-4871-B83F-BB9B249C46C9}" type="pres">
      <dgm:prSet presAssocID="{F70CC37A-2048-405F-8933-7449677EC61F}" presName="sibTrans" presStyleLbl="sibTrans2D1" presStyleIdx="0" presStyleCnt="5"/>
      <dgm:spPr/>
      <dgm:t>
        <a:bodyPr/>
        <a:lstStyle/>
        <a:p>
          <a:endParaRPr lang="en-US"/>
        </a:p>
      </dgm:t>
    </dgm:pt>
    <dgm:pt modelId="{06C51756-BF42-4288-B009-7139B6F0AE25}" type="pres">
      <dgm:prSet presAssocID="{F70CC37A-2048-405F-8933-7449677EC61F}" presName="connectorText" presStyleLbl="sibTrans2D1" presStyleIdx="0" presStyleCnt="5"/>
      <dgm:spPr/>
      <dgm:t>
        <a:bodyPr/>
        <a:lstStyle/>
        <a:p>
          <a:endParaRPr lang="en-US"/>
        </a:p>
      </dgm:t>
    </dgm:pt>
    <dgm:pt modelId="{EA6195F9-53D4-4F24-88A5-C5D7B099C07A}" type="pres">
      <dgm:prSet presAssocID="{D053B46D-6334-4C43-9F50-57F1F5E14C22}" presName="node" presStyleLbl="node1" presStyleIdx="1" presStyleCnt="5">
        <dgm:presLayoutVars>
          <dgm:bulletEnabled val="1"/>
        </dgm:presLayoutVars>
      </dgm:prSet>
      <dgm:spPr/>
      <dgm:t>
        <a:bodyPr/>
        <a:lstStyle/>
        <a:p>
          <a:endParaRPr lang="en-US"/>
        </a:p>
      </dgm:t>
    </dgm:pt>
    <dgm:pt modelId="{E286974E-557A-4991-B103-5BC3FB0C192B}" type="pres">
      <dgm:prSet presAssocID="{009518CB-01E7-4EF2-B882-7B77817193E0}" presName="sibTrans" presStyleLbl="sibTrans2D1" presStyleIdx="1" presStyleCnt="5"/>
      <dgm:spPr/>
      <dgm:t>
        <a:bodyPr/>
        <a:lstStyle/>
        <a:p>
          <a:endParaRPr lang="en-US"/>
        </a:p>
      </dgm:t>
    </dgm:pt>
    <dgm:pt modelId="{A7D1941D-04EB-4BA7-B180-D995A1819865}" type="pres">
      <dgm:prSet presAssocID="{009518CB-01E7-4EF2-B882-7B77817193E0}" presName="connectorText" presStyleLbl="sibTrans2D1" presStyleIdx="1" presStyleCnt="5"/>
      <dgm:spPr/>
      <dgm:t>
        <a:bodyPr/>
        <a:lstStyle/>
        <a:p>
          <a:endParaRPr lang="en-US"/>
        </a:p>
      </dgm:t>
    </dgm:pt>
    <dgm:pt modelId="{7A47F12F-49B8-4178-A551-5ECF699A4D15}" type="pres">
      <dgm:prSet presAssocID="{59C88187-26BE-4DF5-B0CF-00869B398F8D}" presName="node" presStyleLbl="node1" presStyleIdx="2" presStyleCnt="5">
        <dgm:presLayoutVars>
          <dgm:bulletEnabled val="1"/>
        </dgm:presLayoutVars>
      </dgm:prSet>
      <dgm:spPr/>
      <dgm:t>
        <a:bodyPr/>
        <a:lstStyle/>
        <a:p>
          <a:endParaRPr lang="en-US"/>
        </a:p>
      </dgm:t>
    </dgm:pt>
    <dgm:pt modelId="{B158BE66-03F3-4D39-A6DC-459970054C8B}" type="pres">
      <dgm:prSet presAssocID="{7099A1B4-AA66-4330-A3D9-0BB35C96E2F2}" presName="sibTrans" presStyleLbl="sibTrans2D1" presStyleIdx="2" presStyleCnt="5"/>
      <dgm:spPr/>
      <dgm:t>
        <a:bodyPr/>
        <a:lstStyle/>
        <a:p>
          <a:endParaRPr lang="en-US"/>
        </a:p>
      </dgm:t>
    </dgm:pt>
    <dgm:pt modelId="{E9A3CD55-20A5-4ADB-8270-E8E2B805B04B}" type="pres">
      <dgm:prSet presAssocID="{7099A1B4-AA66-4330-A3D9-0BB35C96E2F2}" presName="connectorText" presStyleLbl="sibTrans2D1" presStyleIdx="2" presStyleCnt="5"/>
      <dgm:spPr/>
      <dgm:t>
        <a:bodyPr/>
        <a:lstStyle/>
        <a:p>
          <a:endParaRPr lang="en-US"/>
        </a:p>
      </dgm:t>
    </dgm:pt>
    <dgm:pt modelId="{7FD99DB7-7513-42A8-BF81-D35B11B8C5C4}" type="pres">
      <dgm:prSet presAssocID="{445D560F-EE54-4AA3-86D9-8746B9A23172}" presName="node" presStyleLbl="node1" presStyleIdx="3" presStyleCnt="5">
        <dgm:presLayoutVars>
          <dgm:bulletEnabled val="1"/>
        </dgm:presLayoutVars>
      </dgm:prSet>
      <dgm:spPr/>
      <dgm:t>
        <a:bodyPr/>
        <a:lstStyle/>
        <a:p>
          <a:endParaRPr lang="en-US"/>
        </a:p>
      </dgm:t>
    </dgm:pt>
    <dgm:pt modelId="{80FB1016-62E0-4E68-A586-4EEE5E1A2361}" type="pres">
      <dgm:prSet presAssocID="{5C70B605-C59E-4427-BA35-73A9F62EDD44}" presName="sibTrans" presStyleLbl="sibTrans2D1" presStyleIdx="3" presStyleCnt="5"/>
      <dgm:spPr/>
      <dgm:t>
        <a:bodyPr/>
        <a:lstStyle/>
        <a:p>
          <a:endParaRPr lang="en-US"/>
        </a:p>
      </dgm:t>
    </dgm:pt>
    <dgm:pt modelId="{2CC7F80A-9E69-47FC-83CE-259D41528495}" type="pres">
      <dgm:prSet presAssocID="{5C70B605-C59E-4427-BA35-73A9F62EDD44}" presName="connectorText" presStyleLbl="sibTrans2D1" presStyleIdx="3" presStyleCnt="5"/>
      <dgm:spPr/>
      <dgm:t>
        <a:bodyPr/>
        <a:lstStyle/>
        <a:p>
          <a:endParaRPr lang="en-US"/>
        </a:p>
      </dgm:t>
    </dgm:pt>
    <dgm:pt modelId="{8C0232D9-0318-4BE9-9D05-4112584A3899}" type="pres">
      <dgm:prSet presAssocID="{1BC16E74-58C7-44EE-80A6-BBA3C26C066F}" presName="node" presStyleLbl="node1" presStyleIdx="4" presStyleCnt="5" custScaleX="102426">
        <dgm:presLayoutVars>
          <dgm:bulletEnabled val="1"/>
        </dgm:presLayoutVars>
      </dgm:prSet>
      <dgm:spPr/>
      <dgm:t>
        <a:bodyPr/>
        <a:lstStyle/>
        <a:p>
          <a:endParaRPr lang="en-US"/>
        </a:p>
      </dgm:t>
    </dgm:pt>
    <dgm:pt modelId="{CF162078-3A3F-4A27-B0BD-F89D936C17EC}" type="pres">
      <dgm:prSet presAssocID="{BA953E5B-0DF4-44DF-A88D-D2777A4DE8FB}" presName="sibTrans" presStyleLbl="sibTrans2D1" presStyleIdx="4" presStyleCnt="5"/>
      <dgm:spPr/>
      <dgm:t>
        <a:bodyPr/>
        <a:lstStyle/>
        <a:p>
          <a:endParaRPr lang="en-US"/>
        </a:p>
      </dgm:t>
    </dgm:pt>
    <dgm:pt modelId="{7C7AE56A-3BD8-4C17-B9C3-F262784BF26B}" type="pres">
      <dgm:prSet presAssocID="{BA953E5B-0DF4-44DF-A88D-D2777A4DE8FB}" presName="connectorText" presStyleLbl="sibTrans2D1" presStyleIdx="4" presStyleCnt="5"/>
      <dgm:spPr/>
      <dgm:t>
        <a:bodyPr/>
        <a:lstStyle/>
        <a:p>
          <a:endParaRPr lang="en-US"/>
        </a:p>
      </dgm:t>
    </dgm:pt>
  </dgm:ptLst>
  <dgm:cxnLst>
    <dgm:cxn modelId="{89F2DCB6-DBBB-4B38-A228-FC3510FF4E07}" type="presOf" srcId="{BA953E5B-0DF4-44DF-A88D-D2777A4DE8FB}" destId="{7C7AE56A-3BD8-4C17-B9C3-F262784BF26B}" srcOrd="1" destOrd="0" presId="urn:microsoft.com/office/officeart/2005/8/layout/cycle2"/>
    <dgm:cxn modelId="{103B79B4-81DA-4F97-B845-D6F09B43CE85}" type="presOf" srcId="{D508B481-0C91-49EB-9DB3-798CA273B264}" destId="{5CA1CE59-A1D9-47A2-8D66-584E05BA2043}" srcOrd="0" destOrd="0" presId="urn:microsoft.com/office/officeart/2005/8/layout/cycle2"/>
    <dgm:cxn modelId="{729DD3C5-0CED-45E3-B6C8-6AD6A3310322}" type="presOf" srcId="{BA953E5B-0DF4-44DF-A88D-D2777A4DE8FB}" destId="{CF162078-3A3F-4A27-B0BD-F89D936C17EC}" srcOrd="0" destOrd="0" presId="urn:microsoft.com/office/officeart/2005/8/layout/cycle2"/>
    <dgm:cxn modelId="{F82DA829-8FCA-4BF1-8228-A8CECA72C96D}" type="presOf" srcId="{D053B46D-6334-4C43-9F50-57F1F5E14C22}" destId="{EA6195F9-53D4-4F24-88A5-C5D7B099C07A}" srcOrd="0" destOrd="0" presId="urn:microsoft.com/office/officeart/2005/8/layout/cycle2"/>
    <dgm:cxn modelId="{DDE11FD3-20F7-477C-A8F9-F96459F73A3A}" srcId="{D508B481-0C91-49EB-9DB3-798CA273B264}" destId="{5993E15F-34D0-4EFE-A9B4-8224F79230B6}" srcOrd="0" destOrd="0" parTransId="{DF9747C5-5488-4C4A-9084-D66D6BD2BF45}" sibTransId="{F70CC37A-2048-405F-8933-7449677EC61F}"/>
    <dgm:cxn modelId="{44285284-FE34-470E-BB17-B14735B106E7}" type="presOf" srcId="{009518CB-01E7-4EF2-B882-7B77817193E0}" destId="{E286974E-557A-4991-B103-5BC3FB0C192B}" srcOrd="0" destOrd="0" presId="urn:microsoft.com/office/officeart/2005/8/layout/cycle2"/>
    <dgm:cxn modelId="{083DD5B0-379A-4C90-AEE0-2DCE654F3857}" type="presOf" srcId="{5C70B605-C59E-4427-BA35-73A9F62EDD44}" destId="{80FB1016-62E0-4E68-A586-4EEE5E1A2361}" srcOrd="0" destOrd="0" presId="urn:microsoft.com/office/officeart/2005/8/layout/cycle2"/>
    <dgm:cxn modelId="{3075E2A9-E152-4F69-A695-AAD30F3AA6F8}" srcId="{D508B481-0C91-49EB-9DB3-798CA273B264}" destId="{1BC16E74-58C7-44EE-80A6-BBA3C26C066F}" srcOrd="4" destOrd="0" parTransId="{6AE7D955-B52B-4799-A917-160BA2B416B6}" sibTransId="{BA953E5B-0DF4-44DF-A88D-D2777A4DE8FB}"/>
    <dgm:cxn modelId="{D077221E-0C60-4A0E-8FD7-FAD1FA431E93}" type="presOf" srcId="{F70CC37A-2048-405F-8933-7449677EC61F}" destId="{BA817C02-1079-4871-B83F-BB9B249C46C9}" srcOrd="0" destOrd="0" presId="urn:microsoft.com/office/officeart/2005/8/layout/cycle2"/>
    <dgm:cxn modelId="{C6908DEE-54DE-44FF-9452-FEE7A3531197}" type="presOf" srcId="{009518CB-01E7-4EF2-B882-7B77817193E0}" destId="{A7D1941D-04EB-4BA7-B180-D995A1819865}" srcOrd="1" destOrd="0" presId="urn:microsoft.com/office/officeart/2005/8/layout/cycle2"/>
    <dgm:cxn modelId="{4DA44DDF-80EE-4C06-B380-28CF89A1AD4A}" type="presOf" srcId="{7099A1B4-AA66-4330-A3D9-0BB35C96E2F2}" destId="{E9A3CD55-20A5-4ADB-8270-E8E2B805B04B}" srcOrd="1" destOrd="0" presId="urn:microsoft.com/office/officeart/2005/8/layout/cycle2"/>
    <dgm:cxn modelId="{2597711C-93B1-43E8-B5DC-2EE49A93102F}" srcId="{D508B481-0C91-49EB-9DB3-798CA273B264}" destId="{D053B46D-6334-4C43-9F50-57F1F5E14C22}" srcOrd="1" destOrd="0" parTransId="{337E46C5-2976-49F9-B841-618EE51DA3AA}" sibTransId="{009518CB-01E7-4EF2-B882-7B77817193E0}"/>
    <dgm:cxn modelId="{DC20AC98-641F-405A-8A68-BB5033933FBE}" type="presOf" srcId="{F70CC37A-2048-405F-8933-7449677EC61F}" destId="{06C51756-BF42-4288-B009-7139B6F0AE25}" srcOrd="1" destOrd="0" presId="urn:microsoft.com/office/officeart/2005/8/layout/cycle2"/>
    <dgm:cxn modelId="{A87C2E3F-5B74-483D-8DE7-FEBA64F98AC8}" type="presOf" srcId="{445D560F-EE54-4AA3-86D9-8746B9A23172}" destId="{7FD99DB7-7513-42A8-BF81-D35B11B8C5C4}" srcOrd="0" destOrd="0" presId="urn:microsoft.com/office/officeart/2005/8/layout/cycle2"/>
    <dgm:cxn modelId="{3B114306-AEF0-4E61-A80C-D9261E1569CC}" type="presOf" srcId="{5C70B605-C59E-4427-BA35-73A9F62EDD44}" destId="{2CC7F80A-9E69-47FC-83CE-259D41528495}" srcOrd="1" destOrd="0" presId="urn:microsoft.com/office/officeart/2005/8/layout/cycle2"/>
    <dgm:cxn modelId="{94501BD6-FEB9-4120-8603-8531B31AE3A2}" type="presOf" srcId="{59C88187-26BE-4DF5-B0CF-00869B398F8D}" destId="{7A47F12F-49B8-4178-A551-5ECF699A4D15}" srcOrd="0" destOrd="0" presId="urn:microsoft.com/office/officeart/2005/8/layout/cycle2"/>
    <dgm:cxn modelId="{D714B68C-C3F3-419D-9114-FEAD3E2CAFCD}" type="presOf" srcId="{7099A1B4-AA66-4330-A3D9-0BB35C96E2F2}" destId="{B158BE66-03F3-4D39-A6DC-459970054C8B}" srcOrd="0" destOrd="0" presId="urn:microsoft.com/office/officeart/2005/8/layout/cycle2"/>
    <dgm:cxn modelId="{FFE74429-B22A-438F-A4D1-D276305DC9A5}" srcId="{D508B481-0C91-49EB-9DB3-798CA273B264}" destId="{445D560F-EE54-4AA3-86D9-8746B9A23172}" srcOrd="3" destOrd="0" parTransId="{A4A26851-8A5B-4BB1-8C65-4F2D6D37A183}" sibTransId="{5C70B605-C59E-4427-BA35-73A9F62EDD44}"/>
    <dgm:cxn modelId="{31685205-DB4C-4E06-9EC9-1C9EF3CBD967}" type="presOf" srcId="{5993E15F-34D0-4EFE-A9B4-8224F79230B6}" destId="{F18162BF-4069-4007-ACDB-8516DDAD3E5C}" srcOrd="0" destOrd="0" presId="urn:microsoft.com/office/officeart/2005/8/layout/cycle2"/>
    <dgm:cxn modelId="{95BFFCC5-B72E-4F2A-AF3B-285617E7F17D}" srcId="{D508B481-0C91-49EB-9DB3-798CA273B264}" destId="{59C88187-26BE-4DF5-B0CF-00869B398F8D}" srcOrd="2" destOrd="0" parTransId="{6C1C6DA4-71D5-4F37-8397-D4A0B1632B04}" sibTransId="{7099A1B4-AA66-4330-A3D9-0BB35C96E2F2}"/>
    <dgm:cxn modelId="{2573794D-5044-434B-9642-77F548900AE6}" type="presOf" srcId="{1BC16E74-58C7-44EE-80A6-BBA3C26C066F}" destId="{8C0232D9-0318-4BE9-9D05-4112584A3899}" srcOrd="0" destOrd="0" presId="urn:microsoft.com/office/officeart/2005/8/layout/cycle2"/>
    <dgm:cxn modelId="{0784E983-B012-4061-9F35-02491BC9ACE4}" type="presParOf" srcId="{5CA1CE59-A1D9-47A2-8D66-584E05BA2043}" destId="{F18162BF-4069-4007-ACDB-8516DDAD3E5C}" srcOrd="0" destOrd="0" presId="urn:microsoft.com/office/officeart/2005/8/layout/cycle2"/>
    <dgm:cxn modelId="{34A59753-4A9F-41DC-92F6-E572B2BA7D7C}" type="presParOf" srcId="{5CA1CE59-A1D9-47A2-8D66-584E05BA2043}" destId="{BA817C02-1079-4871-B83F-BB9B249C46C9}" srcOrd="1" destOrd="0" presId="urn:microsoft.com/office/officeart/2005/8/layout/cycle2"/>
    <dgm:cxn modelId="{62F1E173-BD20-44B3-A1F7-63BE9AAEE172}" type="presParOf" srcId="{BA817C02-1079-4871-B83F-BB9B249C46C9}" destId="{06C51756-BF42-4288-B009-7139B6F0AE25}" srcOrd="0" destOrd="0" presId="urn:microsoft.com/office/officeart/2005/8/layout/cycle2"/>
    <dgm:cxn modelId="{6092FC1E-CEEC-41FB-8EDA-89AB3B8E3FA3}" type="presParOf" srcId="{5CA1CE59-A1D9-47A2-8D66-584E05BA2043}" destId="{EA6195F9-53D4-4F24-88A5-C5D7B099C07A}" srcOrd="2" destOrd="0" presId="urn:microsoft.com/office/officeart/2005/8/layout/cycle2"/>
    <dgm:cxn modelId="{F6E64410-7BAD-49A2-90D0-5B66AE400094}" type="presParOf" srcId="{5CA1CE59-A1D9-47A2-8D66-584E05BA2043}" destId="{E286974E-557A-4991-B103-5BC3FB0C192B}" srcOrd="3" destOrd="0" presId="urn:microsoft.com/office/officeart/2005/8/layout/cycle2"/>
    <dgm:cxn modelId="{FD9D7F32-9543-412B-92E1-40BE12A2EF8E}" type="presParOf" srcId="{E286974E-557A-4991-B103-5BC3FB0C192B}" destId="{A7D1941D-04EB-4BA7-B180-D995A1819865}" srcOrd="0" destOrd="0" presId="urn:microsoft.com/office/officeart/2005/8/layout/cycle2"/>
    <dgm:cxn modelId="{655BAEBF-6779-40F4-A8E0-33B593CD5790}" type="presParOf" srcId="{5CA1CE59-A1D9-47A2-8D66-584E05BA2043}" destId="{7A47F12F-49B8-4178-A551-5ECF699A4D15}" srcOrd="4" destOrd="0" presId="urn:microsoft.com/office/officeart/2005/8/layout/cycle2"/>
    <dgm:cxn modelId="{07078B41-F0FE-40DE-A66B-AF436CCE3FE6}" type="presParOf" srcId="{5CA1CE59-A1D9-47A2-8D66-584E05BA2043}" destId="{B158BE66-03F3-4D39-A6DC-459970054C8B}" srcOrd="5" destOrd="0" presId="urn:microsoft.com/office/officeart/2005/8/layout/cycle2"/>
    <dgm:cxn modelId="{77A1C5AA-788F-4798-9B3F-E77512D10081}" type="presParOf" srcId="{B158BE66-03F3-4D39-A6DC-459970054C8B}" destId="{E9A3CD55-20A5-4ADB-8270-E8E2B805B04B}" srcOrd="0" destOrd="0" presId="urn:microsoft.com/office/officeart/2005/8/layout/cycle2"/>
    <dgm:cxn modelId="{E3DF2A88-DD36-4BCF-8D74-41F9BB9E1681}" type="presParOf" srcId="{5CA1CE59-A1D9-47A2-8D66-584E05BA2043}" destId="{7FD99DB7-7513-42A8-BF81-D35B11B8C5C4}" srcOrd="6" destOrd="0" presId="urn:microsoft.com/office/officeart/2005/8/layout/cycle2"/>
    <dgm:cxn modelId="{80640087-E5B5-438C-9391-B8166224E4DD}" type="presParOf" srcId="{5CA1CE59-A1D9-47A2-8D66-584E05BA2043}" destId="{80FB1016-62E0-4E68-A586-4EEE5E1A2361}" srcOrd="7" destOrd="0" presId="urn:microsoft.com/office/officeart/2005/8/layout/cycle2"/>
    <dgm:cxn modelId="{8C992188-64B9-47C7-99D5-B86FA2BAB546}" type="presParOf" srcId="{80FB1016-62E0-4E68-A586-4EEE5E1A2361}" destId="{2CC7F80A-9E69-47FC-83CE-259D41528495}" srcOrd="0" destOrd="0" presId="urn:microsoft.com/office/officeart/2005/8/layout/cycle2"/>
    <dgm:cxn modelId="{2B4B03E2-85E6-4C31-9D02-3B2CEBC3A09C}" type="presParOf" srcId="{5CA1CE59-A1D9-47A2-8D66-584E05BA2043}" destId="{8C0232D9-0318-4BE9-9D05-4112584A3899}" srcOrd="8" destOrd="0" presId="urn:microsoft.com/office/officeart/2005/8/layout/cycle2"/>
    <dgm:cxn modelId="{0F4FB634-3161-425D-AF0F-102D7562FB9F}" type="presParOf" srcId="{5CA1CE59-A1D9-47A2-8D66-584E05BA2043}" destId="{CF162078-3A3F-4A27-B0BD-F89D936C17EC}" srcOrd="9" destOrd="0" presId="urn:microsoft.com/office/officeart/2005/8/layout/cycle2"/>
    <dgm:cxn modelId="{F2F30A85-5B20-4583-BC8A-A38EFF324CB1}" type="presParOf" srcId="{CF162078-3A3F-4A27-B0BD-F89D936C17EC}" destId="{7C7AE56A-3BD8-4C17-B9C3-F262784BF26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162BF-4069-4007-ACDB-8516DDAD3E5C}">
      <dsp:nvSpPr>
        <dsp:cNvPr id="0" name=""/>
        <dsp:cNvSpPr/>
      </dsp:nvSpPr>
      <dsp:spPr>
        <a:xfrm>
          <a:off x="3738030" y="1235"/>
          <a:ext cx="1919827" cy="1919827"/>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r-Latn-RS" sz="1800" b="1" kern="1200" dirty="0" smtClean="0">
              <a:solidFill>
                <a:schemeClr val="bg1"/>
              </a:solidFill>
              <a:effectLst>
                <a:outerShdw blurRad="38100" dist="38100" dir="2700000" algn="tl">
                  <a:srgbClr val="000000">
                    <a:alpha val="43137"/>
                  </a:srgbClr>
                </a:outerShdw>
              </a:effectLst>
            </a:rPr>
            <a:t>Strateški pravac tima</a:t>
          </a:r>
          <a:endParaRPr lang="en-US" sz="1800" b="1" kern="1200" dirty="0">
            <a:solidFill>
              <a:schemeClr val="bg1"/>
            </a:solidFill>
            <a:effectLst>
              <a:outerShdw blurRad="38100" dist="38100" dir="2700000" algn="tl">
                <a:srgbClr val="000000">
                  <a:alpha val="43137"/>
                </a:srgbClr>
              </a:outerShdw>
            </a:effectLst>
          </a:endParaRPr>
        </a:p>
      </dsp:txBody>
      <dsp:txXfrm>
        <a:off x="4019182" y="282387"/>
        <a:ext cx="1357523" cy="1357523"/>
      </dsp:txXfrm>
    </dsp:sp>
    <dsp:sp modelId="{BA817C02-1079-4871-B83F-BB9B249C46C9}">
      <dsp:nvSpPr>
        <dsp:cNvPr id="0" name=""/>
        <dsp:cNvSpPr/>
      </dsp:nvSpPr>
      <dsp:spPr>
        <a:xfrm rot="2160000">
          <a:off x="5597070" y="1475661"/>
          <a:ext cx="509892" cy="647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5611677" y="1560293"/>
        <a:ext cx="356924" cy="388765"/>
      </dsp:txXfrm>
    </dsp:sp>
    <dsp:sp modelId="{EA6195F9-53D4-4F24-88A5-C5D7B099C07A}">
      <dsp:nvSpPr>
        <dsp:cNvPr id="0" name=""/>
        <dsp:cNvSpPr/>
      </dsp:nvSpPr>
      <dsp:spPr>
        <a:xfrm>
          <a:off x="6069527" y="1695166"/>
          <a:ext cx="1919827" cy="191982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r-Latn-RS" sz="1800" b="1" kern="1200" dirty="0" smtClean="0">
              <a:solidFill>
                <a:schemeClr val="bg1"/>
              </a:solidFill>
              <a:effectLst>
                <a:outerShdw blurRad="38100" dist="38100" dir="2700000" algn="tl">
                  <a:srgbClr val="000000">
                    <a:alpha val="43137"/>
                  </a:srgbClr>
                </a:outerShdw>
              </a:effectLst>
            </a:rPr>
            <a:t>Ciljevi / prioriteti</a:t>
          </a:r>
          <a:endParaRPr lang="en-US" sz="1800" b="1" kern="1200" dirty="0">
            <a:solidFill>
              <a:schemeClr val="bg1"/>
            </a:solidFill>
            <a:effectLst>
              <a:outerShdw blurRad="38100" dist="38100" dir="2700000" algn="tl">
                <a:srgbClr val="000000">
                  <a:alpha val="43137"/>
                </a:srgbClr>
              </a:outerShdw>
            </a:effectLst>
          </a:endParaRPr>
        </a:p>
      </dsp:txBody>
      <dsp:txXfrm>
        <a:off x="6350679" y="1976318"/>
        <a:ext cx="1357523" cy="1357523"/>
      </dsp:txXfrm>
    </dsp:sp>
    <dsp:sp modelId="{E286974E-557A-4991-B103-5BC3FB0C192B}">
      <dsp:nvSpPr>
        <dsp:cNvPr id="0" name=""/>
        <dsp:cNvSpPr/>
      </dsp:nvSpPr>
      <dsp:spPr>
        <a:xfrm rot="6480000">
          <a:off x="6333677" y="3687804"/>
          <a:ext cx="509892" cy="647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0800000">
        <a:off x="6433796" y="3744651"/>
        <a:ext cx="356924" cy="388765"/>
      </dsp:txXfrm>
    </dsp:sp>
    <dsp:sp modelId="{7A47F12F-49B8-4178-A551-5ECF699A4D15}">
      <dsp:nvSpPr>
        <dsp:cNvPr id="0" name=""/>
        <dsp:cNvSpPr/>
      </dsp:nvSpPr>
      <dsp:spPr>
        <a:xfrm>
          <a:off x="5178974" y="4436005"/>
          <a:ext cx="1919827" cy="191982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r-Latn-RS" sz="1800" b="1" kern="1200" dirty="0" smtClean="0">
              <a:solidFill>
                <a:schemeClr val="bg1"/>
              </a:solidFill>
              <a:effectLst>
                <a:outerShdw blurRad="38100" dist="38100" dir="2700000" algn="tl">
                  <a:srgbClr val="000000">
                    <a:alpha val="43137"/>
                  </a:srgbClr>
                </a:outerShdw>
              </a:effectLst>
            </a:rPr>
            <a:t>Uloge</a:t>
          </a:r>
          <a:endParaRPr lang="en-US" sz="1800" b="1" kern="1200" dirty="0">
            <a:solidFill>
              <a:schemeClr val="bg1"/>
            </a:solidFill>
            <a:effectLst>
              <a:outerShdw blurRad="38100" dist="38100" dir="2700000" algn="tl">
                <a:srgbClr val="000000">
                  <a:alpha val="43137"/>
                </a:srgbClr>
              </a:outerShdw>
            </a:effectLst>
          </a:endParaRPr>
        </a:p>
      </dsp:txBody>
      <dsp:txXfrm>
        <a:off x="5460126" y="4717157"/>
        <a:ext cx="1357523" cy="1357523"/>
      </dsp:txXfrm>
    </dsp:sp>
    <dsp:sp modelId="{B158BE66-03F3-4D39-A6DC-459970054C8B}">
      <dsp:nvSpPr>
        <dsp:cNvPr id="0" name=""/>
        <dsp:cNvSpPr/>
      </dsp:nvSpPr>
      <dsp:spPr>
        <a:xfrm rot="10800000">
          <a:off x="4457428" y="5071948"/>
          <a:ext cx="509892" cy="647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0800000">
        <a:off x="4610396" y="5201536"/>
        <a:ext cx="356924" cy="388765"/>
      </dsp:txXfrm>
    </dsp:sp>
    <dsp:sp modelId="{7FD99DB7-7513-42A8-BF81-D35B11B8C5C4}">
      <dsp:nvSpPr>
        <dsp:cNvPr id="0" name=""/>
        <dsp:cNvSpPr/>
      </dsp:nvSpPr>
      <dsp:spPr>
        <a:xfrm>
          <a:off x="2297085" y="4436005"/>
          <a:ext cx="1919827" cy="191982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r-Latn-RS" sz="2000" b="1" kern="1200" dirty="0" smtClean="0">
              <a:solidFill>
                <a:schemeClr val="bg1"/>
              </a:solidFill>
              <a:effectLst>
                <a:outerShdw blurRad="38100" dist="38100" dir="2700000" algn="tl">
                  <a:srgbClr val="000000">
                    <a:alpha val="43137"/>
                  </a:srgbClr>
                </a:outerShdw>
              </a:effectLst>
            </a:rPr>
            <a:t>Timski protokoli</a:t>
          </a:r>
          <a:endParaRPr lang="en-US" sz="2000" b="1" kern="1200" dirty="0">
            <a:solidFill>
              <a:schemeClr val="bg1"/>
            </a:solidFill>
            <a:effectLst>
              <a:outerShdw blurRad="38100" dist="38100" dir="2700000" algn="tl">
                <a:srgbClr val="000000">
                  <a:alpha val="43137"/>
                </a:srgbClr>
              </a:outerShdw>
            </a:effectLst>
          </a:endParaRPr>
        </a:p>
      </dsp:txBody>
      <dsp:txXfrm>
        <a:off x="2578237" y="4717157"/>
        <a:ext cx="1357523" cy="1357523"/>
      </dsp:txXfrm>
    </dsp:sp>
    <dsp:sp modelId="{80FB1016-62E0-4E68-A586-4EEE5E1A2361}">
      <dsp:nvSpPr>
        <dsp:cNvPr id="0" name=""/>
        <dsp:cNvSpPr/>
      </dsp:nvSpPr>
      <dsp:spPr>
        <a:xfrm rot="15120000">
          <a:off x="2562129" y="3716246"/>
          <a:ext cx="508751" cy="647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rot="10800000">
        <a:off x="2662023" y="3918412"/>
        <a:ext cx="356126" cy="388765"/>
      </dsp:txXfrm>
    </dsp:sp>
    <dsp:sp modelId="{8C0232D9-0318-4BE9-9D05-4112584A3899}">
      <dsp:nvSpPr>
        <dsp:cNvPr id="0" name=""/>
        <dsp:cNvSpPr/>
      </dsp:nvSpPr>
      <dsp:spPr>
        <a:xfrm>
          <a:off x="1383245" y="1695166"/>
          <a:ext cx="1966402" cy="1919827"/>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rPr>
            <a:t>Odnosi</a:t>
          </a:r>
        </a:p>
        <a:p>
          <a:pPr lvl="0" algn="ctr" defTabSz="800100">
            <a:lnSpc>
              <a:spcPct val="90000"/>
            </a:lnSpc>
            <a:spcBef>
              <a:spcPct val="0"/>
            </a:spcBef>
            <a:spcAft>
              <a:spcPct val="35000"/>
            </a:spcAft>
          </a:pPr>
          <a:r>
            <a:rPr lang="en-US" sz="1800" b="1" kern="1200" dirty="0" smtClean="0">
              <a:solidFill>
                <a:schemeClr val="bg1"/>
              </a:solidFill>
              <a:effectLst>
                <a:outerShdw blurRad="38100" dist="38100" dir="2700000" algn="tl">
                  <a:srgbClr val="000000">
                    <a:alpha val="43137"/>
                  </a:srgbClr>
                </a:outerShdw>
              </a:effectLst>
            </a:rPr>
            <a:t>povezivanje</a:t>
          </a:r>
          <a:endParaRPr lang="en-US" sz="1800" b="1" kern="1200" dirty="0">
            <a:solidFill>
              <a:schemeClr val="bg1"/>
            </a:solidFill>
            <a:effectLst>
              <a:outerShdw blurRad="38100" dist="38100" dir="2700000" algn="tl">
                <a:srgbClr val="000000">
                  <a:alpha val="43137"/>
                </a:srgbClr>
              </a:outerShdw>
            </a:effectLst>
          </a:endParaRPr>
        </a:p>
      </dsp:txBody>
      <dsp:txXfrm>
        <a:off x="1671218" y="1976318"/>
        <a:ext cx="1390456" cy="1357523"/>
      </dsp:txXfrm>
    </dsp:sp>
    <dsp:sp modelId="{CF162078-3A3F-4A27-B0BD-F89D936C17EC}">
      <dsp:nvSpPr>
        <dsp:cNvPr id="0" name=""/>
        <dsp:cNvSpPr/>
      </dsp:nvSpPr>
      <dsp:spPr>
        <a:xfrm rot="19440000">
          <a:off x="3275833" y="1488069"/>
          <a:ext cx="501915" cy="6479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3290212" y="1661910"/>
        <a:ext cx="351341" cy="3887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298565" cy="341605"/>
          </a:xfrm>
          <a:prstGeom prst="rect">
            <a:avLst/>
          </a:prstGeom>
        </p:spPr>
        <p:txBody>
          <a:bodyPr vert="horz" lIns="88272" tIns="44136" rIns="88272" bIns="44136" rtlCol="0"/>
          <a:lstStyle>
            <a:lvl1pPr algn="l">
              <a:defRPr sz="1200"/>
            </a:lvl1pPr>
          </a:lstStyle>
          <a:p>
            <a:endParaRPr lang="en-US"/>
          </a:p>
        </p:txBody>
      </p:sp>
      <p:sp>
        <p:nvSpPr>
          <p:cNvPr id="3" name="Date Placeholder 2"/>
          <p:cNvSpPr>
            <a:spLocks noGrp="1"/>
          </p:cNvSpPr>
          <p:nvPr>
            <p:ph type="dt" sz="quarter" idx="1"/>
          </p:nvPr>
        </p:nvSpPr>
        <p:spPr>
          <a:xfrm>
            <a:off x="5618599" y="2"/>
            <a:ext cx="4298565" cy="341605"/>
          </a:xfrm>
          <a:prstGeom prst="rect">
            <a:avLst/>
          </a:prstGeom>
        </p:spPr>
        <p:txBody>
          <a:bodyPr vert="horz" lIns="88272" tIns="44136" rIns="88272" bIns="44136" rtlCol="0"/>
          <a:lstStyle>
            <a:lvl1pPr algn="r">
              <a:defRPr sz="1200"/>
            </a:lvl1pPr>
          </a:lstStyle>
          <a:p>
            <a:fld id="{9C5E5636-95A7-440D-90E9-5149F5E0812B}" type="datetimeFigureOut">
              <a:rPr lang="en-US" smtClean="0"/>
              <a:t>22-Feb-18</a:t>
            </a:fld>
            <a:endParaRPr lang="en-US"/>
          </a:p>
        </p:txBody>
      </p:sp>
      <p:sp>
        <p:nvSpPr>
          <p:cNvPr id="4" name="Footer Placeholder 3"/>
          <p:cNvSpPr>
            <a:spLocks noGrp="1"/>
          </p:cNvSpPr>
          <p:nvPr>
            <p:ph type="ftr" sz="quarter" idx="2"/>
          </p:nvPr>
        </p:nvSpPr>
        <p:spPr>
          <a:xfrm>
            <a:off x="2" y="6478298"/>
            <a:ext cx="4298565" cy="340080"/>
          </a:xfrm>
          <a:prstGeom prst="rect">
            <a:avLst/>
          </a:prstGeom>
        </p:spPr>
        <p:txBody>
          <a:bodyPr vert="horz" lIns="88272" tIns="44136" rIns="88272" bIns="44136" rtlCol="0" anchor="b"/>
          <a:lstStyle>
            <a:lvl1pPr algn="l">
              <a:defRPr sz="1200"/>
            </a:lvl1pPr>
          </a:lstStyle>
          <a:p>
            <a:endParaRPr lang="en-US"/>
          </a:p>
        </p:txBody>
      </p:sp>
      <p:sp>
        <p:nvSpPr>
          <p:cNvPr id="5" name="Slide Number Placeholder 4"/>
          <p:cNvSpPr>
            <a:spLocks noGrp="1"/>
          </p:cNvSpPr>
          <p:nvPr>
            <p:ph type="sldNum" sz="quarter" idx="3"/>
          </p:nvPr>
        </p:nvSpPr>
        <p:spPr>
          <a:xfrm>
            <a:off x="5618599" y="6478298"/>
            <a:ext cx="4298565" cy="340080"/>
          </a:xfrm>
          <a:prstGeom prst="rect">
            <a:avLst/>
          </a:prstGeom>
        </p:spPr>
        <p:txBody>
          <a:bodyPr vert="horz" lIns="88272" tIns="44136" rIns="88272" bIns="44136" rtlCol="0" anchor="b"/>
          <a:lstStyle>
            <a:lvl1pPr algn="r">
              <a:defRPr sz="1200"/>
            </a:lvl1pPr>
          </a:lstStyle>
          <a:p>
            <a:fld id="{CA922D51-89ED-4C4D-B3DF-97691114FFD8}" type="slidenum">
              <a:rPr lang="en-US" smtClean="0"/>
              <a:t>‹#›</a:t>
            </a:fld>
            <a:endParaRPr lang="en-US"/>
          </a:p>
        </p:txBody>
      </p:sp>
    </p:spTree>
    <p:extLst>
      <p:ext uri="{BB962C8B-B14F-4D97-AF65-F5344CB8AC3E}">
        <p14:creationId xmlns:p14="http://schemas.microsoft.com/office/powerpoint/2010/main" val="36458813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4297363" cy="341313"/>
          </a:xfrm>
          <a:prstGeom prst="rect">
            <a:avLst/>
          </a:prstGeom>
        </p:spPr>
        <p:txBody>
          <a:bodyPr vert="horz" lIns="91396" tIns="45698" rIns="91396" bIns="45698" rtlCol="0"/>
          <a:lstStyle>
            <a:lvl1pPr algn="l">
              <a:defRPr sz="1200"/>
            </a:lvl1pPr>
          </a:lstStyle>
          <a:p>
            <a:endParaRPr lang="en-US"/>
          </a:p>
        </p:txBody>
      </p:sp>
      <p:sp>
        <p:nvSpPr>
          <p:cNvPr id="3" name="Date Placeholder 2"/>
          <p:cNvSpPr>
            <a:spLocks noGrp="1"/>
          </p:cNvSpPr>
          <p:nvPr>
            <p:ph type="dt" idx="1"/>
          </p:nvPr>
        </p:nvSpPr>
        <p:spPr>
          <a:xfrm>
            <a:off x="5618167" y="4"/>
            <a:ext cx="4298950" cy="341313"/>
          </a:xfrm>
          <a:prstGeom prst="rect">
            <a:avLst/>
          </a:prstGeom>
        </p:spPr>
        <p:txBody>
          <a:bodyPr vert="horz" lIns="91396" tIns="45698" rIns="91396" bIns="45698" rtlCol="0"/>
          <a:lstStyle>
            <a:lvl1pPr algn="r">
              <a:defRPr sz="1200"/>
            </a:lvl1pPr>
          </a:lstStyle>
          <a:p>
            <a:fld id="{5DDB29BB-F935-488E-AD7D-6106128741BE}" type="datetimeFigureOut">
              <a:rPr lang="en-US" smtClean="0"/>
              <a:t>22-Feb-18</a:t>
            </a:fld>
            <a:endParaRPr lang="en-US"/>
          </a:p>
        </p:txBody>
      </p:sp>
      <p:sp>
        <p:nvSpPr>
          <p:cNvPr id="4" name="Slide Image Placeholder 3"/>
          <p:cNvSpPr>
            <a:spLocks noGrp="1" noRot="1" noChangeAspect="1"/>
          </p:cNvSpPr>
          <p:nvPr>
            <p:ph type="sldImg" idx="2"/>
          </p:nvPr>
        </p:nvSpPr>
        <p:spPr>
          <a:xfrm>
            <a:off x="2686050" y="511175"/>
            <a:ext cx="4546600" cy="2557463"/>
          </a:xfrm>
          <a:prstGeom prst="rect">
            <a:avLst/>
          </a:prstGeom>
          <a:noFill/>
          <a:ln w="12700">
            <a:solidFill>
              <a:prstClr val="black"/>
            </a:solidFill>
          </a:ln>
        </p:spPr>
        <p:txBody>
          <a:bodyPr vert="horz" lIns="91396" tIns="45698" rIns="91396" bIns="45698" rtlCol="0" anchor="ctr"/>
          <a:lstStyle/>
          <a:p>
            <a:endParaRPr lang="en-US"/>
          </a:p>
        </p:txBody>
      </p:sp>
      <p:sp>
        <p:nvSpPr>
          <p:cNvPr id="5" name="Notes Placeholder 4"/>
          <p:cNvSpPr>
            <a:spLocks noGrp="1"/>
          </p:cNvSpPr>
          <p:nvPr>
            <p:ph type="body" sz="quarter" idx="3"/>
          </p:nvPr>
        </p:nvSpPr>
        <p:spPr>
          <a:xfrm>
            <a:off x="992192" y="3240092"/>
            <a:ext cx="7934325" cy="3068637"/>
          </a:xfrm>
          <a:prstGeom prst="rect">
            <a:avLst/>
          </a:prstGeom>
        </p:spPr>
        <p:txBody>
          <a:bodyPr vert="horz" lIns="91396" tIns="45698" rIns="91396" bIns="4569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77000"/>
            <a:ext cx="4297363" cy="341313"/>
          </a:xfrm>
          <a:prstGeom prst="rect">
            <a:avLst/>
          </a:prstGeom>
        </p:spPr>
        <p:txBody>
          <a:bodyPr vert="horz" lIns="91396" tIns="45698" rIns="91396" bIns="45698" rtlCol="0" anchor="b"/>
          <a:lstStyle>
            <a:lvl1pPr algn="l">
              <a:defRPr sz="1200"/>
            </a:lvl1pPr>
          </a:lstStyle>
          <a:p>
            <a:endParaRPr lang="en-US"/>
          </a:p>
        </p:txBody>
      </p:sp>
      <p:sp>
        <p:nvSpPr>
          <p:cNvPr id="7" name="Slide Number Placeholder 6"/>
          <p:cNvSpPr>
            <a:spLocks noGrp="1"/>
          </p:cNvSpPr>
          <p:nvPr>
            <p:ph type="sldNum" sz="quarter" idx="5"/>
          </p:nvPr>
        </p:nvSpPr>
        <p:spPr>
          <a:xfrm>
            <a:off x="5618167" y="6477000"/>
            <a:ext cx="4298950" cy="341313"/>
          </a:xfrm>
          <a:prstGeom prst="rect">
            <a:avLst/>
          </a:prstGeom>
        </p:spPr>
        <p:txBody>
          <a:bodyPr vert="horz" lIns="91396" tIns="45698" rIns="91396" bIns="45698" rtlCol="0" anchor="b"/>
          <a:lstStyle>
            <a:lvl1pPr algn="r">
              <a:defRPr sz="1200"/>
            </a:lvl1pPr>
          </a:lstStyle>
          <a:p>
            <a:fld id="{8730EA3C-6B36-420A-9596-7722A725BCCE}" type="slidenum">
              <a:rPr lang="en-US" smtClean="0"/>
              <a:t>‹#›</a:t>
            </a:fld>
            <a:endParaRPr lang="en-US"/>
          </a:p>
        </p:txBody>
      </p:sp>
    </p:spTree>
    <p:extLst>
      <p:ext uri="{BB962C8B-B14F-4D97-AF65-F5344CB8AC3E}">
        <p14:creationId xmlns:p14="http://schemas.microsoft.com/office/powerpoint/2010/main" val="7197014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950" y="3240092"/>
            <a:ext cx="9601200" cy="3068637"/>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1" dirty="0" smtClean="0">
              <a:latin typeface="Arial" panose="020B0604020202020204" pitchFamily="34" charset="0"/>
              <a:cs typeface="Arial" panose="020B0604020202020204" pitchFamily="34" charset="0"/>
            </a:endParaRPr>
          </a:p>
          <a:p>
            <a:endParaRPr lang="en-US" sz="900" dirty="0"/>
          </a:p>
        </p:txBody>
      </p:sp>
    </p:spTree>
    <p:extLst>
      <p:ext uri="{BB962C8B-B14F-4D97-AF65-F5344CB8AC3E}">
        <p14:creationId xmlns:p14="http://schemas.microsoft.com/office/powerpoint/2010/main" val="3115020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sz="900" baseline="0" dirty="0" smtClean="0"/>
          </a:p>
        </p:txBody>
      </p:sp>
    </p:spTree>
    <p:extLst>
      <p:ext uri="{BB962C8B-B14F-4D97-AF65-F5344CB8AC3E}">
        <p14:creationId xmlns:p14="http://schemas.microsoft.com/office/powerpoint/2010/main" val="3115020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50" y="2952750"/>
            <a:ext cx="9759950" cy="38671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solidFill>
                  <a:schemeClr val="tx2">
                    <a:lumMod val="40000"/>
                    <a:lumOff val="60000"/>
                  </a:schemeClr>
                </a:solidFill>
              </a:rPr>
              <a:t>Da bi </a:t>
            </a:r>
            <a:r>
              <a:rPr lang="en-GB" sz="900" dirty="0" err="1" smtClean="0">
                <a:solidFill>
                  <a:schemeClr val="tx2">
                    <a:lumMod val="40000"/>
                    <a:lumOff val="60000"/>
                  </a:schemeClr>
                </a:solidFill>
              </a:rPr>
              <a:t>tim</a:t>
            </a:r>
            <a:r>
              <a:rPr lang="en-GB" sz="900" dirty="0" smtClean="0">
                <a:solidFill>
                  <a:schemeClr val="tx2">
                    <a:lumMod val="40000"/>
                    <a:lumOff val="60000"/>
                  </a:schemeClr>
                </a:solidFill>
              </a:rPr>
              <a:t> </a:t>
            </a:r>
            <a:r>
              <a:rPr lang="en-GB" sz="900" dirty="0" err="1" smtClean="0">
                <a:solidFill>
                  <a:schemeClr val="tx2">
                    <a:lumMod val="40000"/>
                    <a:lumOff val="60000"/>
                  </a:schemeClr>
                </a:solidFill>
              </a:rPr>
              <a:t>postao</a:t>
            </a:r>
            <a:r>
              <a:rPr lang="en-GB" sz="900" dirty="0" smtClean="0">
                <a:solidFill>
                  <a:schemeClr val="tx2">
                    <a:lumMod val="40000"/>
                    <a:lumOff val="60000"/>
                  </a:schemeClr>
                </a:solidFill>
              </a:rPr>
              <a:t> </a:t>
            </a:r>
            <a:r>
              <a:rPr lang="en-GB" sz="900" dirty="0" err="1" smtClean="0">
                <a:solidFill>
                  <a:schemeClr val="tx2">
                    <a:lumMod val="40000"/>
                    <a:lumOff val="60000"/>
                  </a:schemeClr>
                </a:solidFill>
              </a:rPr>
              <a:t>visoko</a:t>
            </a:r>
            <a:r>
              <a:rPr lang="en-GB" sz="900" dirty="0" smtClean="0">
                <a:solidFill>
                  <a:schemeClr val="tx2">
                    <a:lumMod val="40000"/>
                    <a:lumOff val="60000"/>
                  </a:schemeClr>
                </a:solidFill>
              </a:rPr>
              <a:t> </a:t>
            </a:r>
            <a:r>
              <a:rPr lang="en-GB" sz="900" dirty="0" err="1" smtClean="0">
                <a:solidFill>
                  <a:schemeClr val="tx2">
                    <a:lumMod val="40000"/>
                    <a:lumOff val="60000"/>
                  </a:schemeClr>
                </a:solidFill>
              </a:rPr>
              <a:t>efikasan</a:t>
            </a:r>
            <a:r>
              <a:rPr lang="en-GB" sz="900" dirty="0" smtClean="0">
                <a:solidFill>
                  <a:schemeClr val="tx2">
                    <a:lumMod val="40000"/>
                    <a:lumOff val="60000"/>
                  </a:schemeClr>
                </a:solidFill>
              </a:rPr>
              <a:t> </a:t>
            </a:r>
            <a:r>
              <a:rPr lang="en-GB" sz="900" dirty="0" err="1" smtClean="0">
                <a:solidFill>
                  <a:schemeClr val="tx2">
                    <a:lumMod val="40000"/>
                    <a:lumOff val="60000"/>
                  </a:schemeClr>
                </a:solidFill>
              </a:rPr>
              <a:t>potrebno</a:t>
            </a:r>
            <a:r>
              <a:rPr lang="en-GB" sz="900" dirty="0" smtClean="0">
                <a:solidFill>
                  <a:schemeClr val="tx2">
                    <a:lumMod val="40000"/>
                    <a:lumOff val="60000"/>
                  </a:schemeClr>
                </a:solidFill>
              </a:rPr>
              <a:t> </a:t>
            </a:r>
            <a:r>
              <a:rPr lang="sr-Latn-RS" sz="900" dirty="0" smtClean="0">
                <a:solidFill>
                  <a:schemeClr val="tx2">
                    <a:lumMod val="40000"/>
                    <a:lumOff val="60000"/>
                  </a:schemeClr>
                </a:solidFill>
              </a:rPr>
              <a:t>je</a:t>
            </a:r>
            <a:r>
              <a:rPr lang="sr-Latn-RS" sz="900" baseline="0" dirty="0" smtClean="0">
                <a:solidFill>
                  <a:schemeClr val="tx2">
                    <a:lumMod val="40000"/>
                    <a:lumOff val="60000"/>
                  </a:schemeClr>
                </a:solidFill>
              </a:rPr>
              <a:t> uz intervenciju Hra </a:t>
            </a:r>
            <a:r>
              <a:rPr lang="en-GB" sz="900" baseline="0" dirty="0" err="1" smtClean="0">
                <a:solidFill>
                  <a:schemeClr val="tx2">
                    <a:lumMod val="40000"/>
                    <a:lumOff val="60000"/>
                  </a:schemeClr>
                </a:solidFill>
              </a:rPr>
              <a:t>usaglasavanj</a:t>
            </a:r>
            <a:r>
              <a:rPr lang="sr-Latn-RS" sz="900" baseline="0" dirty="0" smtClean="0">
                <a:solidFill>
                  <a:schemeClr val="tx2">
                    <a:lumMod val="40000"/>
                    <a:lumOff val="60000"/>
                  </a:schemeClr>
                </a:solidFill>
              </a:rPr>
              <a:t>e</a:t>
            </a:r>
            <a:r>
              <a:rPr lang="en-GB" sz="900" baseline="0" dirty="0" smtClean="0">
                <a:solidFill>
                  <a:schemeClr val="tx2">
                    <a:lumMod val="40000"/>
                    <a:lumOff val="60000"/>
                  </a:schemeClr>
                </a:solidFill>
              </a:rPr>
              <a:t> u </a:t>
            </a:r>
            <a:r>
              <a:rPr lang="en-GB" sz="900" dirty="0" smtClean="0">
                <a:solidFill>
                  <a:schemeClr val="tx2">
                    <a:lumMod val="40000"/>
                    <a:lumOff val="60000"/>
                  </a:schemeClr>
                </a:solidFill>
              </a:rPr>
              <a:t>5 </a:t>
            </a:r>
            <a:r>
              <a:rPr lang="en-GB" sz="900" dirty="0" err="1" smtClean="0">
                <a:solidFill>
                  <a:schemeClr val="tx2">
                    <a:lumMod val="40000"/>
                    <a:lumOff val="60000"/>
                  </a:schemeClr>
                </a:solidFill>
              </a:rPr>
              <a:t>kljucnih</a:t>
            </a:r>
            <a:r>
              <a:rPr lang="en-GB" sz="900" baseline="0" dirty="0" smtClean="0">
                <a:solidFill>
                  <a:schemeClr val="tx2">
                    <a:lumMod val="40000"/>
                    <a:lumOff val="60000"/>
                  </a:schemeClr>
                </a:solidFill>
              </a:rPr>
              <a:t> </a:t>
            </a:r>
            <a:r>
              <a:rPr lang="en-GB" sz="900" baseline="0" dirty="0" err="1" smtClean="0">
                <a:solidFill>
                  <a:schemeClr val="tx2">
                    <a:lumMod val="40000"/>
                    <a:lumOff val="60000"/>
                  </a:schemeClr>
                </a:solidFill>
              </a:rPr>
              <a:t>oblasti</a:t>
            </a:r>
            <a:r>
              <a:rPr lang="en-GB" sz="900" baseline="0" dirty="0" smtClean="0">
                <a:solidFill>
                  <a:schemeClr val="tx2">
                    <a:lumMod val="40000"/>
                    <a:lumOff val="60000"/>
                  </a:schemeClr>
                </a:solidFill>
              </a:rPr>
              <a:t>:</a:t>
            </a:r>
          </a:p>
          <a:p>
            <a:pPr marL="0" indent="0">
              <a:buNone/>
            </a:pPr>
            <a:endParaRPr lang="en-US" sz="800" b="1" dirty="0" smtClean="0"/>
          </a:p>
          <a:p>
            <a:pPr marL="0" indent="0">
              <a:buNone/>
            </a:pPr>
            <a:r>
              <a:rPr lang="en-US" sz="800" b="1" dirty="0" smtClean="0"/>
              <a:t>1. </a:t>
            </a:r>
            <a:r>
              <a:rPr lang="en-US" sz="800" b="1" dirty="0" err="1" smtClean="0"/>
              <a:t>Usaglasavanje</a:t>
            </a:r>
            <a:r>
              <a:rPr lang="en-US" sz="800" b="1" dirty="0" smtClean="0"/>
              <a:t> s</a:t>
            </a:r>
            <a:r>
              <a:rPr lang="sr-Latn-RS" sz="800" b="1" dirty="0" smtClean="0"/>
              <a:t>a</a:t>
            </a:r>
            <a:r>
              <a:rPr lang="sr-Latn-RS" sz="800" b="1" baseline="0" dirty="0" smtClean="0"/>
              <a:t> strategijom, sa strateskim </a:t>
            </a:r>
            <a:r>
              <a:rPr lang="en-US" sz="800" b="1" baseline="0" dirty="0" err="1" smtClean="0"/>
              <a:t>pravcem</a:t>
            </a:r>
            <a:r>
              <a:rPr lang="en-US" sz="800" b="1" baseline="0" dirty="0" smtClean="0"/>
              <a:t> </a:t>
            </a:r>
            <a:r>
              <a:rPr lang="en-US" sz="800" b="1" baseline="0" dirty="0" err="1" smtClean="0"/>
              <a:t>organizacije</a:t>
            </a:r>
            <a:endParaRPr lang="sr-Latn-RS" sz="800" b="0" baseline="0" dirty="0" smtClean="0"/>
          </a:p>
          <a:p>
            <a:pPr marL="0" indent="0">
              <a:buNone/>
            </a:pPr>
            <a:r>
              <a:rPr lang="sr-Latn-RS" sz="800" b="0" baseline="0" dirty="0" smtClean="0"/>
              <a:t>Ovo je prvi korak u radu sa timom, odgovaramo na pitanje:</a:t>
            </a:r>
          </a:p>
          <a:p>
            <a:pPr marL="216000" indent="-216000">
              <a:lnSpc>
                <a:spcPct val="90000"/>
              </a:lnSpc>
              <a:spcBef>
                <a:spcPts val="0"/>
              </a:spcBef>
              <a:spcAft>
                <a:spcPts val="1200"/>
              </a:spcAft>
              <a:buSzPct val="120000"/>
              <a:buFont typeface="Wingdings" panose="05000000000000000000" pitchFamily="2" charset="2"/>
              <a:buChar char="§"/>
              <a:tabLst>
                <a:tab pos="3998913" algn="r"/>
                <a:tab pos="8229600" algn="r"/>
              </a:tabLst>
            </a:pPr>
            <a:r>
              <a:rPr lang="en-US" sz="800" dirty="0" smtClean="0">
                <a:solidFill>
                  <a:schemeClr val="accent1">
                    <a:lumMod val="75000"/>
                  </a:schemeClr>
                </a:solidFill>
                <a:latin typeface="+mn-lt"/>
                <a:ea typeface="+mn-ea"/>
                <a:cs typeface="+mn-cs"/>
              </a:rPr>
              <a:t>What do we need to accomplish for the business, and why?</a:t>
            </a:r>
          </a:p>
          <a:p>
            <a:pPr marL="216000" indent="-216000">
              <a:lnSpc>
                <a:spcPct val="90000"/>
              </a:lnSpc>
              <a:spcBef>
                <a:spcPts val="0"/>
              </a:spcBef>
              <a:spcAft>
                <a:spcPts val="1200"/>
              </a:spcAft>
              <a:buSzPct val="120000"/>
              <a:buFont typeface="Wingdings" panose="05000000000000000000" pitchFamily="2" charset="2"/>
              <a:buChar char="§"/>
              <a:tabLst>
                <a:tab pos="3998913" algn="r"/>
                <a:tab pos="8229600" algn="r"/>
              </a:tabLst>
            </a:pPr>
            <a:r>
              <a:rPr lang="en-US" sz="800" dirty="0" smtClean="0">
                <a:solidFill>
                  <a:schemeClr val="accent1">
                    <a:lumMod val="75000"/>
                  </a:schemeClr>
                </a:solidFill>
                <a:latin typeface="+mn-lt"/>
                <a:ea typeface="+mn-ea"/>
                <a:cs typeface="+mn-cs"/>
              </a:rPr>
              <a:t>How should our leadership team accomplish those results (what are we uniquely positioned</a:t>
            </a:r>
            <a:br>
              <a:rPr lang="en-US" sz="800" dirty="0" smtClean="0">
                <a:solidFill>
                  <a:schemeClr val="accent1">
                    <a:lumMod val="75000"/>
                  </a:schemeClr>
                </a:solidFill>
                <a:latin typeface="+mn-lt"/>
                <a:ea typeface="+mn-ea"/>
                <a:cs typeface="+mn-cs"/>
              </a:rPr>
            </a:br>
            <a:r>
              <a:rPr lang="en-US" sz="800" dirty="0" smtClean="0">
                <a:solidFill>
                  <a:schemeClr val="accent1">
                    <a:lumMod val="75000"/>
                  </a:schemeClr>
                </a:solidFill>
                <a:latin typeface="+mn-lt"/>
                <a:ea typeface="+mn-ea"/>
                <a:cs typeface="+mn-cs"/>
              </a:rPr>
              <a:t>to contribute as a team)?</a:t>
            </a:r>
            <a:endParaRPr lang="sr-Latn-RS" sz="800" dirty="0" smtClean="0">
              <a:solidFill>
                <a:schemeClr val="accent1">
                  <a:lumMod val="75000"/>
                </a:schemeClr>
              </a:solidFill>
              <a:latin typeface="+mn-lt"/>
              <a:ea typeface="+mn-ea"/>
              <a:cs typeface="+mn-cs"/>
            </a:endParaRPr>
          </a:p>
          <a:p>
            <a:pPr marL="0" indent="0">
              <a:buNone/>
            </a:pPr>
            <a:r>
              <a:rPr lang="en-US" sz="700" b="1" dirty="0" smtClean="0"/>
              <a:t>2. </a:t>
            </a:r>
            <a:r>
              <a:rPr lang="en-US" sz="700" b="1" dirty="0" err="1" smtClean="0"/>
              <a:t>Usaglasavanje</a:t>
            </a:r>
            <a:r>
              <a:rPr lang="en-US" sz="700" b="1" baseline="0" dirty="0" smtClean="0"/>
              <a:t> </a:t>
            </a:r>
            <a:r>
              <a:rPr lang="sr-Latn-RS" sz="700" b="1" baseline="0" dirty="0" smtClean="0"/>
              <a:t>ciljeva i </a:t>
            </a:r>
            <a:r>
              <a:rPr lang="en-US" sz="700" b="1" baseline="0" dirty="0" err="1" smtClean="0"/>
              <a:t>poslovnih</a:t>
            </a:r>
            <a:r>
              <a:rPr lang="en-US" sz="700" b="1" baseline="0" dirty="0" smtClean="0"/>
              <a:t> </a:t>
            </a:r>
            <a:r>
              <a:rPr lang="en-US" sz="700" b="1" baseline="0" dirty="0" err="1" smtClean="0"/>
              <a:t>prioriteta</a:t>
            </a:r>
            <a:endParaRPr lang="sr-Latn-RS" sz="700" b="1" baseline="0" dirty="0" smtClean="0"/>
          </a:p>
          <a:p>
            <a:pPr marL="0" indent="0">
              <a:buNone/>
            </a:pPr>
            <a:endParaRPr lang="sr-Latn-RS" sz="7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RS" sz="700" b="0" dirty="0" smtClean="0"/>
              <a:t>Ukoliko zelimo da isporucimo strategiju </a:t>
            </a:r>
            <a:r>
              <a:rPr lang="sr-Latn-RS" sz="700" b="0" baseline="0" dirty="0" smtClean="0"/>
              <a:t>s</a:t>
            </a:r>
            <a:r>
              <a:rPr lang="en-US" sz="700" b="0" baseline="0" dirty="0" err="1" smtClean="0"/>
              <a:t>vaka</a:t>
            </a:r>
            <a:r>
              <a:rPr lang="en-US" sz="700" b="0" baseline="0" dirty="0" smtClean="0"/>
              <a:t> </a:t>
            </a:r>
            <a:r>
              <a:rPr lang="en-US" sz="700" b="0" baseline="0" dirty="0" err="1" smtClean="0"/>
              <a:t>stvar</a:t>
            </a:r>
            <a:r>
              <a:rPr lang="en-US" sz="700" b="0" baseline="0" dirty="0" smtClean="0"/>
              <a:t>, bas </a:t>
            </a:r>
            <a:r>
              <a:rPr lang="en-US" sz="700" b="0" baseline="0" dirty="0" err="1" smtClean="0"/>
              <a:t>sve</a:t>
            </a:r>
            <a:r>
              <a:rPr lang="en-US" sz="700" b="0" baseline="0" dirty="0" smtClean="0"/>
              <a:t> </a:t>
            </a:r>
            <a:r>
              <a:rPr lang="en-US" sz="700" b="0" baseline="0" dirty="0" err="1" smtClean="0"/>
              <a:t>sto</a:t>
            </a:r>
            <a:r>
              <a:rPr lang="en-US" sz="700" b="0" baseline="0" dirty="0" smtClean="0"/>
              <a:t> </a:t>
            </a:r>
            <a:r>
              <a:rPr lang="en-US" sz="700" b="0" baseline="0" dirty="0" err="1" smtClean="0"/>
              <a:t>radimo</a:t>
            </a:r>
            <a:r>
              <a:rPr lang="en-US" sz="700" b="0" baseline="0" dirty="0" smtClean="0"/>
              <a:t> na </a:t>
            </a:r>
            <a:r>
              <a:rPr lang="en-US" sz="700" b="0" baseline="0" dirty="0" err="1" smtClean="0"/>
              <a:t>svakom</a:t>
            </a:r>
            <a:r>
              <a:rPr lang="en-US" sz="700" b="0" baseline="0" dirty="0" smtClean="0"/>
              <a:t> </a:t>
            </a:r>
            <a:r>
              <a:rPr lang="en-US" sz="700" b="0" baseline="0" dirty="0" err="1" smtClean="0"/>
              <a:t>nivou</a:t>
            </a:r>
            <a:r>
              <a:rPr lang="en-US" sz="700" b="0" baseline="0" dirty="0" smtClean="0"/>
              <a:t> u </a:t>
            </a:r>
            <a:r>
              <a:rPr lang="en-US" sz="700" b="0" baseline="0" dirty="0" err="1" smtClean="0"/>
              <a:t>organizaciji</a:t>
            </a:r>
            <a:r>
              <a:rPr lang="en-US" sz="700" b="0" baseline="0" dirty="0" smtClean="0"/>
              <a:t>, </a:t>
            </a:r>
            <a:r>
              <a:rPr lang="en-US" sz="700" b="0" baseline="0" dirty="0" err="1" smtClean="0"/>
              <a:t>svaki</a:t>
            </a:r>
            <a:r>
              <a:rPr lang="en-US" sz="700" b="0" baseline="0" dirty="0" smtClean="0"/>
              <a:t> </a:t>
            </a:r>
            <a:r>
              <a:rPr lang="en-US" sz="700" b="0" baseline="0" dirty="0" err="1" smtClean="0"/>
              <a:t>pojedinac</a:t>
            </a:r>
            <a:r>
              <a:rPr lang="en-US" sz="700" b="0" baseline="0" dirty="0" smtClean="0"/>
              <a:t> i </a:t>
            </a:r>
            <a:r>
              <a:rPr lang="en-US" sz="700" b="0" baseline="0" dirty="0" err="1" smtClean="0"/>
              <a:t>svaki</a:t>
            </a:r>
            <a:r>
              <a:rPr lang="en-US" sz="700" b="0" baseline="0" dirty="0" smtClean="0"/>
              <a:t> tim, </a:t>
            </a:r>
            <a:r>
              <a:rPr lang="en-US" sz="700" b="0" baseline="0" dirty="0" err="1" smtClean="0"/>
              <a:t>treba</a:t>
            </a:r>
            <a:r>
              <a:rPr lang="en-US" sz="700" b="0" baseline="0" dirty="0" smtClean="0"/>
              <a:t> da </a:t>
            </a:r>
            <a:r>
              <a:rPr lang="en-US" sz="700" b="0" baseline="0" dirty="0" err="1" smtClean="0"/>
              <a:t>bude</a:t>
            </a:r>
            <a:r>
              <a:rPr lang="en-US" sz="700" b="0" baseline="0" dirty="0" smtClean="0"/>
              <a:t> </a:t>
            </a:r>
            <a:r>
              <a:rPr lang="en-US" sz="700" b="0" baseline="0" dirty="0" err="1" smtClean="0"/>
              <a:t>povezano</a:t>
            </a:r>
            <a:r>
              <a:rPr lang="en-US" sz="700" b="0" baseline="0" dirty="0" smtClean="0"/>
              <a:t> </a:t>
            </a:r>
            <a:r>
              <a:rPr lang="en-US" sz="700" b="0" baseline="0" dirty="0" err="1" smtClean="0"/>
              <a:t>sa</a:t>
            </a:r>
            <a:r>
              <a:rPr lang="en-US" sz="700" b="0" baseline="0" dirty="0" smtClean="0"/>
              <a:t> </a:t>
            </a:r>
            <a:r>
              <a:rPr lang="en-US" sz="700" b="0" baseline="0" dirty="0" err="1" smtClean="0"/>
              <a:t>ovim</a:t>
            </a:r>
            <a:r>
              <a:rPr lang="en-US" sz="700" b="0" baseline="0" dirty="0" smtClean="0"/>
              <a:t> </a:t>
            </a:r>
            <a:r>
              <a:rPr lang="en-US" sz="700" b="0" baseline="0" dirty="0" err="1" smtClean="0"/>
              <a:t>ciljem</a:t>
            </a:r>
            <a:r>
              <a:rPr lang="en-US" sz="700" b="0" baseline="0" dirty="0" smtClean="0"/>
              <a:t> (da </a:t>
            </a:r>
            <a:r>
              <a:rPr lang="en-US" sz="700" b="0" baseline="0" dirty="0" err="1" smtClean="0"/>
              <a:t>sluzi</a:t>
            </a:r>
            <a:r>
              <a:rPr lang="en-US" sz="700" b="0" baseline="0" dirty="0" smtClean="0"/>
              <a:t> </a:t>
            </a:r>
            <a:r>
              <a:rPr lang="en-US" sz="700" b="0" baseline="0" dirty="0" err="1" smtClean="0"/>
              <a:t>ovom</a:t>
            </a:r>
            <a:r>
              <a:rPr lang="en-US" sz="700" b="0" baseline="0" dirty="0" smtClean="0"/>
              <a:t> </a:t>
            </a:r>
            <a:r>
              <a:rPr lang="en-US" sz="700" b="0" baseline="0" dirty="0" err="1" smtClean="0"/>
              <a:t>cilju</a:t>
            </a:r>
            <a:r>
              <a:rPr lang="en-US" sz="700" b="0" baseline="0" dirty="0" smtClean="0"/>
              <a:t>). </a:t>
            </a:r>
            <a:r>
              <a:rPr lang="en-US" sz="700" b="0" dirty="0" err="1" smtClean="0"/>
              <a:t>Ukoliko</a:t>
            </a:r>
            <a:r>
              <a:rPr lang="en-US" sz="700" b="0" dirty="0" smtClean="0"/>
              <a:t> je </a:t>
            </a:r>
            <a:r>
              <a:rPr lang="en-US" sz="700" b="0" dirty="0" err="1" smtClean="0"/>
              <a:t>nasa</a:t>
            </a:r>
            <a:r>
              <a:rPr lang="en-US" sz="700" b="0" dirty="0" smtClean="0"/>
              <a:t> </a:t>
            </a:r>
            <a:r>
              <a:rPr lang="en-US" sz="700" b="0" dirty="0" err="1" smtClean="0"/>
              <a:t>strategija</a:t>
            </a:r>
            <a:r>
              <a:rPr lang="en-US" sz="700" b="0" dirty="0" smtClean="0"/>
              <a:t> da </a:t>
            </a:r>
            <a:r>
              <a:rPr lang="en-US" sz="700" b="0" dirty="0" err="1" smtClean="0"/>
              <a:t>ponudimo</a:t>
            </a:r>
            <a:r>
              <a:rPr lang="en-US" sz="700" b="0" dirty="0" smtClean="0"/>
              <a:t> </a:t>
            </a:r>
            <a:r>
              <a:rPr lang="en-US" sz="700" b="0" dirty="0" err="1" smtClean="0"/>
              <a:t>izvanrednu</a:t>
            </a:r>
            <a:r>
              <a:rPr lang="en-US" sz="700" b="0" dirty="0" smtClean="0"/>
              <a:t> </a:t>
            </a:r>
            <a:r>
              <a:rPr lang="en-US" sz="700" b="0" dirty="0" err="1" smtClean="0"/>
              <a:t>uslugu</a:t>
            </a:r>
            <a:r>
              <a:rPr lang="en-US" sz="700" b="0" baseline="0" dirty="0" smtClean="0"/>
              <a:t> </a:t>
            </a:r>
            <a:r>
              <a:rPr lang="en-US" sz="700" b="0" baseline="0" dirty="0" err="1" smtClean="0"/>
              <a:t>klijentima</a:t>
            </a:r>
            <a:r>
              <a:rPr lang="en-US" sz="700" b="0" baseline="0" dirty="0" smtClean="0"/>
              <a:t>, mi ne </a:t>
            </a:r>
            <a:r>
              <a:rPr lang="en-US" sz="700" b="0" baseline="0" dirty="0" err="1" smtClean="0"/>
              <a:t>mozemo</a:t>
            </a:r>
            <a:r>
              <a:rPr lang="en-US" sz="700" b="0" baseline="0" dirty="0" smtClean="0"/>
              <a:t> </a:t>
            </a:r>
            <a:r>
              <a:rPr lang="en-US" sz="700" b="0" baseline="0" dirty="0" err="1" smtClean="0"/>
              <a:t>kao</a:t>
            </a:r>
            <a:r>
              <a:rPr lang="en-US" sz="700" b="0" baseline="0" dirty="0" smtClean="0"/>
              <a:t> tim da </a:t>
            </a:r>
            <a:r>
              <a:rPr lang="en-US" sz="700" b="0" baseline="0" dirty="0" err="1" smtClean="0"/>
              <a:t>dozvolimo</a:t>
            </a:r>
            <a:r>
              <a:rPr lang="en-US" sz="700" b="0" baseline="0" dirty="0" smtClean="0"/>
              <a:t> da </a:t>
            </a:r>
            <a:r>
              <a:rPr lang="en-US" sz="700" b="0" baseline="0" dirty="0" err="1" smtClean="0"/>
              <a:t>nam</a:t>
            </a:r>
            <a:r>
              <a:rPr lang="en-US" sz="700" b="0" baseline="0" dirty="0" smtClean="0"/>
              <a:t> </a:t>
            </a:r>
            <a:r>
              <a:rPr lang="en-US" sz="700" b="0" baseline="0" dirty="0" err="1" smtClean="0"/>
              <a:t>zahtev</a:t>
            </a:r>
            <a:r>
              <a:rPr lang="en-US" sz="700" b="0" baseline="0" dirty="0" smtClean="0"/>
              <a:t> </a:t>
            </a:r>
            <a:r>
              <a:rPr lang="en-US" sz="700" b="0" baseline="0" dirty="0" err="1" smtClean="0"/>
              <a:t>klijenta</a:t>
            </a:r>
            <a:r>
              <a:rPr lang="en-US" sz="700" b="0" baseline="0" dirty="0" smtClean="0"/>
              <a:t> </a:t>
            </a:r>
            <a:r>
              <a:rPr lang="en-US" sz="700" b="0" baseline="0" dirty="0" err="1" smtClean="0"/>
              <a:t>stoji</a:t>
            </a:r>
            <a:r>
              <a:rPr lang="en-US" sz="700" b="0" baseline="0" dirty="0" smtClean="0"/>
              <a:t> u </a:t>
            </a:r>
            <a:r>
              <a:rPr lang="en-US" sz="700" b="0" baseline="0" dirty="0" err="1" smtClean="0"/>
              <a:t>inboxu</a:t>
            </a:r>
            <a:r>
              <a:rPr lang="en-US" sz="700" b="0" baseline="0" dirty="0" smtClean="0"/>
              <a:t> 10 dana, </a:t>
            </a:r>
            <a:r>
              <a:rPr lang="en-US" sz="700" b="0" baseline="0" dirty="0" err="1" smtClean="0"/>
              <a:t>nego</a:t>
            </a:r>
            <a:r>
              <a:rPr lang="en-US" sz="700" b="0" baseline="0" dirty="0" smtClean="0"/>
              <a:t> se </a:t>
            </a:r>
            <a:r>
              <a:rPr lang="en-US" sz="700" b="0" baseline="0" dirty="0" err="1" smtClean="0"/>
              <a:t>dogovaramo</a:t>
            </a:r>
            <a:r>
              <a:rPr lang="en-US" sz="700" b="0" baseline="0" dirty="0" smtClean="0"/>
              <a:t> da </a:t>
            </a:r>
            <a:r>
              <a:rPr lang="en-US" sz="700" b="0" baseline="0" dirty="0" err="1" smtClean="0"/>
              <a:t>kao</a:t>
            </a:r>
            <a:r>
              <a:rPr lang="en-US" sz="700" b="0" baseline="0" dirty="0" smtClean="0"/>
              <a:t> tim </a:t>
            </a:r>
            <a:r>
              <a:rPr lang="en-US" sz="700" b="0" baseline="0" dirty="0" err="1" smtClean="0"/>
              <a:t>odgovaramo</a:t>
            </a:r>
            <a:r>
              <a:rPr lang="en-US" sz="700" b="0" baseline="0" dirty="0" smtClean="0"/>
              <a:t> na </a:t>
            </a:r>
            <a:r>
              <a:rPr lang="en-US" sz="700" b="0" baseline="0" dirty="0" err="1" smtClean="0"/>
              <a:t>zahteve</a:t>
            </a:r>
            <a:r>
              <a:rPr lang="en-US" sz="700" b="0" baseline="0" dirty="0" smtClean="0"/>
              <a:t> </a:t>
            </a:r>
            <a:r>
              <a:rPr lang="en-US" sz="700" b="0" baseline="0" dirty="0" err="1" smtClean="0"/>
              <a:t>klijenata</a:t>
            </a:r>
            <a:r>
              <a:rPr lang="en-US" sz="700" b="0" baseline="0" dirty="0" smtClean="0"/>
              <a:t> u </a:t>
            </a:r>
            <a:r>
              <a:rPr lang="en-US" sz="700" b="0" baseline="0" dirty="0" err="1" smtClean="0"/>
              <a:t>roku</a:t>
            </a:r>
            <a:r>
              <a:rPr lang="en-US" sz="700" b="0" baseline="0" dirty="0" smtClean="0"/>
              <a:t> od 48 sati.</a:t>
            </a:r>
            <a:r>
              <a:rPr lang="sr-Latn-RS" sz="700" b="0" baseline="0" dirty="0" smtClean="0"/>
              <a:t> npr.</a:t>
            </a:r>
          </a:p>
          <a:p>
            <a:pPr marL="0" indent="0">
              <a:buNone/>
            </a:pPr>
            <a:endParaRPr lang="sr-Latn-RS" sz="700" b="1" baseline="0" dirty="0" smtClean="0"/>
          </a:p>
          <a:p>
            <a:r>
              <a:rPr lang="sr-Latn-RS" sz="800" b="1" dirty="0" smtClean="0">
                <a:solidFill>
                  <a:schemeClr val="accent1">
                    <a:lumMod val="75000"/>
                  </a:schemeClr>
                </a:solidFill>
              </a:rPr>
              <a:t>Sta su specificni kratkorocni ciljevi</a:t>
            </a:r>
            <a:r>
              <a:rPr lang="sr-Latn-RS" sz="800" b="1" baseline="0" dirty="0" smtClean="0">
                <a:solidFill>
                  <a:schemeClr val="accent1">
                    <a:lumMod val="75000"/>
                  </a:schemeClr>
                </a:solidFill>
              </a:rPr>
              <a:t> koji podrzavaju nase strateske ciljeve i nasu svrhu? Najbolji rezultat se postize kada tim sam dodje do ovih ciljeva. Ne smislja tim lider ili visi menadzer.</a:t>
            </a:r>
            <a:endParaRPr lang="en-US" sz="800" b="1" dirty="0" smtClean="0">
              <a:solidFill>
                <a:schemeClr val="accent1">
                  <a:lumMod val="75000"/>
                </a:schemeClr>
              </a:solidFill>
            </a:endParaRPr>
          </a:p>
          <a:p>
            <a:pPr marL="0" indent="0">
              <a:buNone/>
            </a:pPr>
            <a:r>
              <a:rPr lang="sr-Latn-RS" sz="800" b="0" baseline="0" dirty="0" smtClean="0"/>
              <a:t>1.</a:t>
            </a:r>
            <a:r>
              <a:rPr lang="sr-Latn-RS" sz="800" b="1" baseline="0" dirty="0" smtClean="0"/>
              <a:t> Teaming tool</a:t>
            </a:r>
          </a:p>
          <a:p>
            <a:r>
              <a:rPr lang="en-US" sz="800" dirty="0" smtClean="0"/>
              <a:t>Team’s objective setting</a:t>
            </a:r>
            <a:endParaRPr lang="sr-Latn-RS" sz="800" dirty="0" smtClean="0"/>
          </a:p>
          <a:p>
            <a:r>
              <a:rPr lang="en-US" sz="800" dirty="0" smtClean="0"/>
              <a:t>Proposal: brainstorming session</a:t>
            </a:r>
            <a:r>
              <a:rPr lang="sr-Latn-RS" sz="800" dirty="0" smtClean="0"/>
              <a:t>, fast networking</a:t>
            </a:r>
            <a:r>
              <a:rPr lang="en-US" sz="800" dirty="0" smtClean="0"/>
              <a:t>. Make four teams that will have four different questions. Every team gets one question and has a task to ask as much as possible participants to reply. Every participant mark reply he gets on a stick. The task is to ask as much as possible people for reply and every time you have been ask same question you must provide different reply. After 5 min we group replies and every team has a task to present it. </a:t>
            </a:r>
            <a:endParaRPr lang="sr-Latn-RS" sz="800" dirty="0" smtClean="0"/>
          </a:p>
          <a:p>
            <a:endParaRPr lang="sr-Latn-RS"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b="1" dirty="0" smtClean="0"/>
              <a:t>Imagine that we did this by ask you as a team to sit around the table and debate all question in full. </a:t>
            </a:r>
            <a:endParaRPr lang="sr-Latn-RS" sz="800" b="1" dirty="0" smtClean="0"/>
          </a:p>
          <a:p>
            <a:endParaRPr lang="sr-Latn-RS" sz="800" dirty="0" smtClean="0"/>
          </a:p>
          <a:p>
            <a:r>
              <a:rPr lang="en-US" sz="800" dirty="0" smtClean="0"/>
              <a:t>The benefits: much quicker and more efficient, more inclusive- everybody got to speak, nobody was judged or excluded, better ideas as we did not stop at the first answer but were forced to think of more. This activity  helps inclusion by eliminating  the typical biases that make inclusion more difficult. </a:t>
            </a:r>
            <a:r>
              <a:rPr lang="sr-Latn-RS" sz="800" dirty="0" smtClean="0"/>
              <a:t>Culi smo svakog, nismo se zaustavili na prvim odgovorima, morali smo da razmisljamo dalje, brze je. </a:t>
            </a:r>
            <a:r>
              <a:rPr lang="sr-Latn-RS" sz="800" b="1" dirty="0" smtClean="0"/>
              <a:t>Eliminisali smo tipicne predrasude. </a:t>
            </a:r>
            <a:r>
              <a:rPr lang="en-US" sz="800" dirty="0" smtClean="0"/>
              <a:t>How much time would that have taken? Would the quality of the output have been much different? </a:t>
            </a:r>
            <a:endParaRPr lang="sr-Latn-RS" sz="800" dirty="0" smtClean="0"/>
          </a:p>
          <a:p>
            <a:r>
              <a:rPr lang="sr-Latn-RS" sz="800" dirty="0" smtClean="0"/>
              <a:t>Typical</a:t>
            </a:r>
            <a:r>
              <a:rPr lang="sr-Latn-RS" sz="800" baseline="0" dirty="0" smtClean="0"/>
              <a:t> biases predrasude- greska slicnosti, sklonost da se saglasimo sa onima koj misle kao i mi a da zanemarimo drgacije misljenje.</a:t>
            </a:r>
          </a:p>
          <a:p>
            <a:endParaRPr lang="sr-Latn-RS" sz="800" baseline="0" dirty="0" smtClean="0"/>
          </a:p>
          <a:p>
            <a:pPr marL="0" indent="0">
              <a:buNone/>
            </a:pPr>
            <a:r>
              <a:rPr lang="en-US" sz="800" dirty="0" smtClean="0"/>
              <a:t>We all experience the following natural human biases. Teams need to be aware of them, and mitigate them (through activities we just had):</a:t>
            </a:r>
          </a:p>
          <a:p>
            <a:pPr marL="0" indent="0">
              <a:buNone/>
            </a:pPr>
            <a:r>
              <a:rPr lang="en-US" sz="800" b="1" dirty="0" smtClean="0"/>
              <a:t>First speaker bias: </a:t>
            </a:r>
            <a:r>
              <a:rPr lang="en-US" sz="800" dirty="0" smtClean="0"/>
              <a:t>The team conversation topic tends to be highly influenced by whoever speaks first. But who speaks first can be determined by cultural preferences, hierarchy, or style- so the focus of the conversation may not be optimal. </a:t>
            </a:r>
            <a:r>
              <a:rPr lang="en-US" sz="800" b="1" dirty="0" smtClean="0"/>
              <a:t>The fast networking technique prevents this by having everybody speak at the same time. </a:t>
            </a:r>
            <a:r>
              <a:rPr lang="en-US" sz="800" dirty="0" smtClean="0"/>
              <a:t>Other techniques are “round robins”, small group breakouts, paired conversation.</a:t>
            </a:r>
          </a:p>
          <a:p>
            <a:pPr marL="0" indent="0">
              <a:buNone/>
            </a:pPr>
            <a:r>
              <a:rPr lang="en-US" sz="800" b="1" dirty="0" smtClean="0"/>
              <a:t>Loudest speaker bias</a:t>
            </a:r>
            <a:r>
              <a:rPr lang="en-US" sz="800" dirty="0" smtClean="0"/>
              <a:t>: Similarly, team viewpoints tend to converge to the opinion of whoever speaks with the loudest voice. And share of voice (loudness) can be highly uneven in diverse teams, unless the team makes a specific effort to hear everyone and adapt to different styles.</a:t>
            </a:r>
          </a:p>
          <a:p>
            <a:pPr marL="0" indent="0">
              <a:buNone/>
            </a:pPr>
            <a:r>
              <a:rPr lang="sr-Latn-RS" sz="800" b="1" dirty="0" smtClean="0"/>
              <a:t>3. </a:t>
            </a:r>
            <a:r>
              <a:rPr lang="en-US" sz="800" b="1" dirty="0" smtClean="0"/>
              <a:t>Consensus bias (“group think”): </a:t>
            </a:r>
            <a:r>
              <a:rPr lang="en-US" sz="800" dirty="0" smtClean="0"/>
              <a:t>people naturally enjoys agreement and do not enjoy conflict. Teams therefore have a tendency to move to consensus quickly without considering alternative (clashing) viewpoints. Research shows that team problem solving often results in worse answers than individual problem solving  (less than the sum of the parts)- unless the team learns inclusive behaviors to benefit from diverse viewpoints (more that the sum of the parts). </a:t>
            </a:r>
          </a:p>
          <a:p>
            <a:pPr marL="0" indent="0">
              <a:buNone/>
            </a:pPr>
            <a:endParaRPr lang="sr-Latn-RS"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1">
                    <a:lumMod val="75000"/>
                  </a:schemeClr>
                </a:solidFill>
              </a:rPr>
              <a:t>Which objectives are highest priority?</a:t>
            </a:r>
            <a:endParaRPr lang="sr-Latn-RS" sz="900" b="1"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900" b="1"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900" baseline="0" dirty="0" smtClean="0"/>
              <a:t>Koristite neku od tehnika za odredjivanje prioriteta. Sta se desava u praksi: neki timovi tvrde da imaju previse prioritet. A to zapravo znaci ne odredjujemo prioritete, sve tretiramo jednako.</a:t>
            </a:r>
            <a:endParaRPr lang="sr-Latn-RS" sz="900" dirty="0" smtClean="0"/>
          </a:p>
          <a:p>
            <a:pPr marL="0" indent="0">
              <a:buNone/>
            </a:pPr>
            <a:endParaRPr lang="sr-Latn-RS" sz="900" baseline="0" dirty="0" smtClean="0"/>
          </a:p>
          <a:p>
            <a:pPr marL="0" indent="0">
              <a:buNone/>
            </a:pPr>
            <a:r>
              <a:rPr lang="en-US" sz="900" b="1" dirty="0" smtClean="0"/>
              <a:t>3. </a:t>
            </a:r>
            <a:r>
              <a:rPr lang="en-US" sz="900" b="1" dirty="0" err="1" smtClean="0"/>
              <a:t>Usaglasavanje</a:t>
            </a:r>
            <a:r>
              <a:rPr lang="en-US" sz="900" b="1" dirty="0" smtClean="0"/>
              <a:t>  </a:t>
            </a:r>
            <a:r>
              <a:rPr lang="en-US" sz="900" b="1" dirty="0" err="1" smtClean="0"/>
              <a:t>uloga</a:t>
            </a:r>
            <a:r>
              <a:rPr lang="en-US" sz="900" b="1" dirty="0" smtClean="0"/>
              <a:t> i odgovornosti</a:t>
            </a:r>
          </a:p>
          <a:p>
            <a:r>
              <a:rPr lang="en-US" sz="900" dirty="0" smtClean="0">
                <a:solidFill>
                  <a:schemeClr val="accent1">
                    <a:lumMod val="75000"/>
                  </a:schemeClr>
                </a:solidFill>
              </a:rPr>
              <a:t>What tasks do we perform in support of our direction/ purpose?</a:t>
            </a:r>
          </a:p>
          <a:p>
            <a:r>
              <a:rPr lang="en-US" sz="900" dirty="0" smtClean="0">
                <a:solidFill>
                  <a:schemeClr val="accent1">
                    <a:lumMod val="75000"/>
                  </a:schemeClr>
                </a:solidFill>
              </a:rPr>
              <a:t>Who are the right people to perform those tasks (complementary skills)?</a:t>
            </a:r>
            <a:r>
              <a:rPr lang="sr-Latn-RS" sz="900" dirty="0" smtClean="0">
                <a:solidFill>
                  <a:schemeClr val="accent1">
                    <a:lumMod val="75000"/>
                  </a:schemeClr>
                </a:solidFill>
              </a:rPr>
              <a:t> Primer</a:t>
            </a:r>
            <a:r>
              <a:rPr lang="sr-Latn-RS" sz="900" baseline="0" dirty="0" smtClean="0">
                <a:solidFill>
                  <a:schemeClr val="accent1">
                    <a:lumMod val="75000"/>
                  </a:schemeClr>
                </a:solidFill>
              </a:rPr>
              <a:t> kuvanje, soping</a:t>
            </a:r>
            <a:endParaRPr lang="en-US" sz="900" dirty="0" smtClean="0">
              <a:solidFill>
                <a:schemeClr val="accent1">
                  <a:lumMod val="75000"/>
                </a:schemeClr>
              </a:solidFill>
            </a:endParaRPr>
          </a:p>
          <a:p>
            <a:pPr marL="0" indent="0">
              <a:buNone/>
            </a:pPr>
            <a:r>
              <a:rPr lang="en-US" sz="900" b="1" dirty="0" smtClean="0"/>
              <a:t>4. </a:t>
            </a:r>
            <a:r>
              <a:rPr lang="en-US" sz="900" b="1" dirty="0" err="1" smtClean="0"/>
              <a:t>Usaglasavanje</a:t>
            </a:r>
            <a:r>
              <a:rPr lang="en-US" sz="900" b="1" dirty="0" smtClean="0"/>
              <a:t> </a:t>
            </a:r>
            <a:r>
              <a:rPr lang="en-US" sz="900" b="1" dirty="0" err="1" smtClean="0"/>
              <a:t>timskih</a:t>
            </a:r>
            <a:r>
              <a:rPr lang="en-US" sz="900" b="1" dirty="0" smtClean="0"/>
              <a:t> </a:t>
            </a:r>
            <a:r>
              <a:rPr lang="en-US" sz="900" b="1" dirty="0" err="1" smtClean="0"/>
              <a:t>protokola</a:t>
            </a:r>
            <a:endParaRPr lang="sr-Latn-RS" sz="900" b="1" dirty="0" smtClean="0"/>
          </a:p>
          <a:p>
            <a:pPr marL="0" indent="0">
              <a:buNone/>
            </a:pPr>
            <a:endParaRPr lang="en-US" sz="900" b="1" dirty="0" smtClean="0"/>
          </a:p>
          <a:p>
            <a:pPr marL="0" indent="0">
              <a:buNone/>
            </a:pPr>
            <a:r>
              <a:rPr lang="en-US" sz="900" b="0" dirty="0" smtClean="0"/>
              <a:t>Visoko</a:t>
            </a:r>
            <a:r>
              <a:rPr lang="en-US" sz="900" b="0" baseline="0" dirty="0" smtClean="0"/>
              <a:t> </a:t>
            </a:r>
            <a:r>
              <a:rPr lang="en-US" sz="900" b="0" baseline="0" dirty="0" err="1" smtClean="0"/>
              <a:t>efikasni</a:t>
            </a:r>
            <a:r>
              <a:rPr lang="en-US" sz="900" b="0" baseline="0" dirty="0" smtClean="0"/>
              <a:t> </a:t>
            </a:r>
            <a:r>
              <a:rPr lang="en-US" sz="900" b="0" baseline="0" dirty="0" err="1" smtClean="0"/>
              <a:t>timovi</a:t>
            </a:r>
            <a:r>
              <a:rPr lang="en-US" sz="900" b="0" baseline="0" dirty="0" smtClean="0"/>
              <a:t> </a:t>
            </a:r>
            <a:r>
              <a:rPr lang="sr-Latn-RS" sz="900" b="0" baseline="0" dirty="0" smtClean="0"/>
              <a:t>reaguju brzo, agilni su</a:t>
            </a:r>
            <a:r>
              <a:rPr lang="en-US" sz="900" b="0" baseline="0" dirty="0" smtClean="0"/>
              <a:t> </a:t>
            </a:r>
            <a:r>
              <a:rPr lang="en-US" sz="900" b="0" baseline="0" dirty="0" err="1" smtClean="0"/>
              <a:t>i</a:t>
            </a:r>
            <a:r>
              <a:rPr lang="en-US" sz="900" b="0" baseline="0" dirty="0" smtClean="0"/>
              <a:t> </a:t>
            </a:r>
            <a:r>
              <a:rPr lang="en-US" sz="900" b="0" baseline="0" dirty="0" err="1" smtClean="0"/>
              <a:t>donose</a:t>
            </a:r>
            <a:r>
              <a:rPr lang="en-US" sz="900" b="0" baseline="0" dirty="0" smtClean="0"/>
              <a:t> </a:t>
            </a:r>
            <a:r>
              <a:rPr lang="en-US" sz="900" b="0" baseline="0" dirty="0" err="1" smtClean="0"/>
              <a:t>odluke</a:t>
            </a:r>
            <a:r>
              <a:rPr lang="en-US" sz="900" b="0" baseline="0" dirty="0" smtClean="0"/>
              <a:t> </a:t>
            </a:r>
            <a:r>
              <a:rPr lang="en-US" sz="900" b="0" baseline="0" dirty="0" err="1" smtClean="0"/>
              <a:t>brzo</a:t>
            </a:r>
            <a:r>
              <a:rPr lang="en-US" sz="900" b="0" baseline="0" dirty="0" smtClean="0"/>
              <a:t>. Da bi to </a:t>
            </a:r>
            <a:r>
              <a:rPr lang="en-US" sz="900" b="0" baseline="0" dirty="0" err="1" smtClean="0"/>
              <a:t>mogli</a:t>
            </a:r>
            <a:r>
              <a:rPr lang="en-US" sz="900" b="0" baseline="0" dirty="0" smtClean="0"/>
              <a:t> </a:t>
            </a:r>
            <a:r>
              <a:rPr lang="en-US" sz="900" b="0" baseline="0" dirty="0" err="1" smtClean="0"/>
              <a:t>neophodno</a:t>
            </a:r>
            <a:r>
              <a:rPr lang="en-US" sz="900" b="0" baseline="0" dirty="0" smtClean="0"/>
              <a:t> je da </a:t>
            </a:r>
            <a:r>
              <a:rPr lang="en-US" sz="900" b="0" baseline="0" dirty="0" err="1" smtClean="0"/>
              <a:t>imaju</a:t>
            </a:r>
            <a:r>
              <a:rPr lang="en-US" sz="900" b="0" baseline="0" dirty="0" smtClean="0"/>
              <a:t> set </a:t>
            </a:r>
            <a:r>
              <a:rPr lang="en-US" sz="900" b="0" baseline="0" dirty="0" err="1" smtClean="0"/>
              <a:t>dogovorenih</a:t>
            </a:r>
            <a:r>
              <a:rPr lang="en-US" sz="900" b="0" baseline="0" dirty="0" smtClean="0"/>
              <a:t>, </a:t>
            </a:r>
            <a:r>
              <a:rPr lang="sr-Latn-RS" sz="900" b="0" baseline="0" dirty="0" smtClean="0"/>
              <a:t>opste </a:t>
            </a:r>
            <a:r>
              <a:rPr lang="en-US" sz="900" b="0" baseline="0" dirty="0" err="1" smtClean="0"/>
              <a:t>prihvacenih</a:t>
            </a:r>
            <a:r>
              <a:rPr lang="en-US" sz="900" b="0" baseline="0" dirty="0" smtClean="0"/>
              <a:t> </a:t>
            </a:r>
            <a:r>
              <a:rPr lang="en-US" sz="900" b="0" baseline="0" dirty="0" err="1" smtClean="0"/>
              <a:t>i</a:t>
            </a:r>
            <a:r>
              <a:rPr lang="en-US" sz="900" b="0" baseline="0" dirty="0" smtClean="0"/>
              <a:t> </a:t>
            </a:r>
            <a:r>
              <a:rPr lang="en-US" sz="900" b="0" baseline="0" dirty="0" err="1" smtClean="0"/>
              <a:t>nesumljivo</a:t>
            </a:r>
            <a:r>
              <a:rPr lang="en-US" sz="900" b="0" baseline="0" dirty="0" smtClean="0"/>
              <a:t> </a:t>
            </a:r>
            <a:r>
              <a:rPr lang="en-US" sz="900" b="0" baseline="0" dirty="0" err="1" smtClean="0"/>
              <a:t>jasnih</a:t>
            </a:r>
            <a:r>
              <a:rPr lang="en-US" sz="900" b="0" baseline="0" dirty="0" smtClean="0"/>
              <a:t> “Way of Working” </a:t>
            </a:r>
            <a:r>
              <a:rPr lang="en-US" sz="900" b="0" baseline="0" dirty="0" err="1" smtClean="0"/>
              <a:t>protokola</a:t>
            </a:r>
            <a:r>
              <a:rPr lang="en-US" sz="900" b="0" baseline="0" dirty="0" smtClean="0"/>
              <a:t> </a:t>
            </a:r>
            <a:r>
              <a:rPr lang="en-US" sz="900" b="0" baseline="0" dirty="0" err="1" smtClean="0"/>
              <a:t>rada</a:t>
            </a:r>
            <a:r>
              <a:rPr lang="en-US" sz="900" b="0" baseline="0" dirty="0" smtClean="0"/>
              <a:t>, </a:t>
            </a:r>
            <a:r>
              <a:rPr lang="en-US" sz="900" b="0" baseline="0" dirty="0" err="1" smtClean="0"/>
              <a:t>timski</a:t>
            </a:r>
            <a:r>
              <a:rPr lang="en-US" sz="900" b="0" baseline="0" dirty="0" smtClean="0"/>
              <a:t> </a:t>
            </a:r>
            <a:r>
              <a:rPr lang="en-US" sz="900" b="0" baseline="0" dirty="0" err="1" smtClean="0"/>
              <a:t>protokol</a:t>
            </a:r>
            <a:r>
              <a:rPr lang="en-US" sz="900" b="0" baseline="0" dirty="0" smtClean="0"/>
              <a:t>. </a:t>
            </a:r>
            <a:r>
              <a:rPr lang="en-US" sz="900" b="0" baseline="0" dirty="0" err="1" smtClean="0"/>
              <a:t>Primeri</a:t>
            </a:r>
            <a:r>
              <a:rPr lang="en-US" sz="900" b="0" baseline="0" dirty="0" smtClean="0"/>
              <a:t> </a:t>
            </a:r>
            <a:r>
              <a:rPr lang="en-US" sz="900" b="0" baseline="0" dirty="0" err="1" smtClean="0"/>
              <a:t>protokola</a:t>
            </a:r>
            <a:r>
              <a:rPr lang="en-US" sz="900" b="0" baseline="0" dirty="0" smtClean="0"/>
              <a:t> </a:t>
            </a:r>
            <a:r>
              <a:rPr lang="en-US" sz="900" b="0" baseline="0" dirty="0" err="1" smtClean="0"/>
              <a:t>su</a:t>
            </a:r>
            <a:r>
              <a:rPr lang="en-US" sz="900" b="0" baseline="0" dirty="0" smtClean="0"/>
              <a:t>: </a:t>
            </a:r>
            <a:r>
              <a:rPr lang="en-US" sz="900" b="0" baseline="0" dirty="0" err="1" smtClean="0"/>
              <a:t>kako</a:t>
            </a:r>
            <a:r>
              <a:rPr lang="en-US" sz="900" b="0" baseline="0" dirty="0" smtClean="0"/>
              <a:t> tim </a:t>
            </a:r>
            <a:r>
              <a:rPr lang="en-US" sz="900" b="0" baseline="0" dirty="0" err="1" smtClean="0"/>
              <a:t>komunicira</a:t>
            </a:r>
            <a:r>
              <a:rPr lang="en-US" sz="900" b="0" baseline="0" dirty="0" smtClean="0"/>
              <a:t>, </a:t>
            </a:r>
            <a:r>
              <a:rPr lang="en-US" sz="900" b="0" baseline="0" dirty="0" err="1" smtClean="0"/>
              <a:t>kako</a:t>
            </a:r>
            <a:r>
              <a:rPr lang="en-US" sz="900" b="0" baseline="0" dirty="0" smtClean="0"/>
              <a:t> se </a:t>
            </a:r>
            <a:r>
              <a:rPr lang="en-US" sz="900" b="0" baseline="0" dirty="0" err="1" smtClean="0"/>
              <a:t>donose</a:t>
            </a:r>
            <a:r>
              <a:rPr lang="en-US" sz="900" b="0" baseline="0" dirty="0" smtClean="0"/>
              <a:t> </a:t>
            </a:r>
            <a:r>
              <a:rPr lang="en-US" sz="900" b="0" baseline="0" dirty="0" err="1" smtClean="0"/>
              <a:t>odluke</a:t>
            </a:r>
            <a:r>
              <a:rPr lang="en-US" sz="900" b="0" baseline="0" dirty="0" smtClean="0"/>
              <a:t>, </a:t>
            </a:r>
            <a:r>
              <a:rPr lang="en-US" sz="900" b="0" baseline="0" dirty="0" err="1" smtClean="0"/>
              <a:t>kako</a:t>
            </a:r>
            <a:r>
              <a:rPr lang="en-US" sz="900" b="0" baseline="0" dirty="0" smtClean="0"/>
              <a:t> </a:t>
            </a:r>
            <a:r>
              <a:rPr lang="en-US" sz="900" b="0" baseline="0" dirty="0" err="1" smtClean="0"/>
              <a:t>su</a:t>
            </a:r>
            <a:r>
              <a:rPr lang="en-US" sz="900" b="0" baseline="0" dirty="0" smtClean="0"/>
              <a:t> </a:t>
            </a:r>
            <a:r>
              <a:rPr lang="en-US" sz="900" b="0" baseline="0" dirty="0" err="1" smtClean="0"/>
              <a:t>sastanci</a:t>
            </a:r>
            <a:r>
              <a:rPr lang="en-US" sz="900" b="0" baseline="0" dirty="0" smtClean="0"/>
              <a:t> </a:t>
            </a:r>
            <a:r>
              <a:rPr lang="en-US" sz="900" b="0" baseline="0" dirty="0" err="1" smtClean="0"/>
              <a:t>struktuirani</a:t>
            </a:r>
            <a:r>
              <a:rPr lang="en-US" sz="900" b="0" baseline="0" dirty="0" smtClean="0"/>
              <a:t>, </a:t>
            </a:r>
            <a:r>
              <a:rPr lang="en-US" sz="900" b="0" baseline="0" dirty="0" err="1" smtClean="0"/>
              <a:t>kako</a:t>
            </a:r>
            <a:r>
              <a:rPr lang="en-US" sz="900" b="0" baseline="0" dirty="0" smtClean="0"/>
              <a:t> se </a:t>
            </a:r>
            <a:r>
              <a:rPr lang="en-US" sz="900" b="0" baseline="0" dirty="0" err="1" smtClean="0"/>
              <a:t>adresiraju</a:t>
            </a:r>
            <a:r>
              <a:rPr lang="en-US" sz="900" b="0" baseline="0" dirty="0" smtClean="0"/>
              <a:t> i </a:t>
            </a:r>
            <a:r>
              <a:rPr lang="en-US" sz="900" b="0" baseline="0" dirty="0" err="1" smtClean="0"/>
              <a:t>diskutuju</a:t>
            </a:r>
            <a:r>
              <a:rPr lang="en-US" sz="900" b="0" baseline="0" dirty="0" smtClean="0"/>
              <a:t> </a:t>
            </a:r>
            <a:r>
              <a:rPr lang="en-US" sz="900" b="0" baseline="0" dirty="0" err="1" smtClean="0"/>
              <a:t>problemi</a:t>
            </a:r>
            <a:r>
              <a:rPr lang="en-US" sz="900" b="0" baseline="0" dirty="0" smtClean="0"/>
              <a:t>, </a:t>
            </a:r>
            <a:r>
              <a:rPr lang="en-US" sz="900" b="0" baseline="0" dirty="0" err="1" smtClean="0"/>
              <a:t>kako</a:t>
            </a:r>
            <a:r>
              <a:rPr lang="en-US" sz="900" b="0" baseline="0" dirty="0" smtClean="0"/>
              <a:t> se </a:t>
            </a:r>
            <a:r>
              <a:rPr lang="en-US" sz="900" b="0" baseline="0" dirty="0" err="1" smtClean="0"/>
              <a:t>daje</a:t>
            </a:r>
            <a:r>
              <a:rPr lang="en-US" sz="900" b="0" baseline="0" dirty="0" smtClean="0"/>
              <a:t> peer feedback (feedback od </a:t>
            </a:r>
            <a:r>
              <a:rPr lang="en-US" sz="900" b="0" baseline="0" dirty="0" err="1" smtClean="0"/>
              <a:t>strane</a:t>
            </a:r>
            <a:r>
              <a:rPr lang="en-US" sz="900" b="0" baseline="0" dirty="0" smtClean="0"/>
              <a:t> </a:t>
            </a:r>
            <a:r>
              <a:rPr lang="en-US" sz="900" b="0" baseline="0" dirty="0" err="1" smtClean="0"/>
              <a:t>kolega</a:t>
            </a:r>
            <a:r>
              <a:rPr lang="en-US" sz="900" b="0" baseline="0" dirty="0" smtClean="0"/>
              <a:t> </a:t>
            </a:r>
            <a:r>
              <a:rPr lang="en-US" sz="900" b="0" baseline="0" dirty="0" err="1" smtClean="0"/>
              <a:t>iz</a:t>
            </a:r>
            <a:r>
              <a:rPr lang="en-US" sz="900" b="0" baseline="0" dirty="0" smtClean="0"/>
              <a:t> </a:t>
            </a:r>
            <a:r>
              <a:rPr lang="en-US" sz="900" b="0" baseline="0" dirty="0" err="1" smtClean="0"/>
              <a:t>tima</a:t>
            </a:r>
            <a:r>
              <a:rPr lang="en-US" sz="900" b="0" baseline="0" dirty="0" smtClean="0"/>
              <a:t>). </a:t>
            </a:r>
            <a:r>
              <a:rPr lang="en-US" sz="900" b="1" baseline="0" dirty="0" smtClean="0"/>
              <a:t>Primer. </a:t>
            </a:r>
            <a:r>
              <a:rPr lang="en-US" sz="900" b="0" baseline="0" dirty="0" smtClean="0"/>
              <a:t>Tim </a:t>
            </a:r>
            <a:r>
              <a:rPr lang="en-US" sz="900" b="0" baseline="0" dirty="0" err="1" smtClean="0"/>
              <a:t>iz</a:t>
            </a:r>
            <a:r>
              <a:rPr lang="en-US" sz="900" b="0" baseline="0" dirty="0" smtClean="0"/>
              <a:t> </a:t>
            </a:r>
            <a:r>
              <a:rPr lang="en-US" sz="900" b="0" baseline="0" dirty="0" err="1" smtClean="0"/>
              <a:t>moje</a:t>
            </a:r>
            <a:r>
              <a:rPr lang="en-US" sz="900" b="0" baseline="0" dirty="0" smtClean="0"/>
              <a:t> </a:t>
            </a:r>
            <a:r>
              <a:rPr lang="en-US" sz="900" b="0" baseline="0" dirty="0" err="1" smtClean="0"/>
              <a:t>kompanije</a:t>
            </a:r>
            <a:r>
              <a:rPr lang="en-US" sz="900" b="0" baseline="0" dirty="0" smtClean="0"/>
              <a:t> </a:t>
            </a:r>
            <a:r>
              <a:rPr lang="en-US" sz="900" b="0" baseline="0" dirty="0" err="1" smtClean="0"/>
              <a:t>ima</a:t>
            </a:r>
            <a:r>
              <a:rPr lang="en-US" sz="900" b="0" baseline="0" dirty="0" smtClean="0"/>
              <a:t> </a:t>
            </a:r>
            <a:r>
              <a:rPr lang="en-US" sz="900" b="0" baseline="0" dirty="0" err="1" smtClean="0"/>
              <a:t>pravilo</a:t>
            </a:r>
            <a:r>
              <a:rPr lang="en-US" sz="900" b="0" baseline="0" dirty="0" smtClean="0"/>
              <a:t> </a:t>
            </a:r>
            <a:r>
              <a:rPr lang="en-US" sz="900" b="1" baseline="0" dirty="0" smtClean="0"/>
              <a:t>Consequent- act on unacceptable behavior.  </a:t>
            </a:r>
          </a:p>
          <a:p>
            <a:pPr marL="0" indent="0">
              <a:buNone/>
            </a:pPr>
            <a:endParaRPr lang="sr-Latn-RS" sz="900" b="1" dirty="0" smtClean="0"/>
          </a:p>
          <a:p>
            <a:pPr marL="0" indent="0">
              <a:buNone/>
            </a:pPr>
            <a:r>
              <a:rPr lang="en-US" sz="900" b="1" dirty="0" smtClean="0"/>
              <a:t>5. </a:t>
            </a:r>
            <a:r>
              <a:rPr lang="en-US" sz="900" b="1" dirty="0" err="1" smtClean="0"/>
              <a:t>Usaglasavanje</a:t>
            </a:r>
            <a:r>
              <a:rPr lang="en-US" sz="900" b="1" baseline="0" dirty="0" smtClean="0"/>
              <a:t> </a:t>
            </a:r>
            <a:r>
              <a:rPr lang="en-US" sz="900" b="1" baseline="0" dirty="0" err="1" smtClean="0"/>
              <a:t>odnosa</a:t>
            </a:r>
            <a:r>
              <a:rPr lang="en-US" sz="900" b="1" baseline="0" dirty="0" smtClean="0"/>
              <a:t> </a:t>
            </a:r>
            <a:r>
              <a:rPr lang="en-US" sz="900" b="1" baseline="0" dirty="0" err="1" smtClean="0"/>
              <a:t>i</a:t>
            </a:r>
            <a:r>
              <a:rPr lang="en-US" sz="900" b="1" baseline="0" dirty="0" smtClean="0"/>
              <a:t> </a:t>
            </a:r>
            <a:r>
              <a:rPr lang="en-US" sz="900" b="1" baseline="0" dirty="0" err="1" smtClean="0"/>
              <a:t>nacina</a:t>
            </a:r>
            <a:r>
              <a:rPr lang="en-US" sz="900" b="1" baseline="0" dirty="0" smtClean="0"/>
              <a:t> </a:t>
            </a:r>
            <a:r>
              <a:rPr lang="en-US" sz="900" b="1" baseline="0" dirty="0" err="1" smtClean="0"/>
              <a:t>povezivanja</a:t>
            </a:r>
            <a:endParaRPr lang="en-US" sz="900" b="1" dirty="0" smtClean="0"/>
          </a:p>
          <a:p>
            <a:pPr marL="0" indent="0">
              <a:buNone/>
            </a:pPr>
            <a:endParaRPr lang="sr-Latn-RS" sz="900" dirty="0" smtClean="0"/>
          </a:p>
          <a:p>
            <a:pPr marL="0" indent="0">
              <a:buNone/>
            </a:pPr>
            <a:r>
              <a:rPr lang="en-US" sz="900" dirty="0" err="1" smtClean="0"/>
              <a:t>Medjuljudski</a:t>
            </a:r>
            <a:r>
              <a:rPr lang="en-US" sz="900" baseline="0" dirty="0" smtClean="0"/>
              <a:t> </a:t>
            </a:r>
            <a:r>
              <a:rPr lang="en-US" sz="900" baseline="0" dirty="0" err="1" smtClean="0"/>
              <a:t>odnosi</a:t>
            </a:r>
            <a:r>
              <a:rPr lang="en-US" sz="900" baseline="0" dirty="0" smtClean="0"/>
              <a:t> u </a:t>
            </a:r>
            <a:r>
              <a:rPr lang="en-US" sz="900" baseline="0" dirty="0" err="1" smtClean="0"/>
              <a:t>okviru</a:t>
            </a:r>
            <a:r>
              <a:rPr lang="en-US" sz="900" baseline="0" dirty="0" smtClean="0"/>
              <a:t> </a:t>
            </a:r>
            <a:r>
              <a:rPr lang="en-US" sz="900" baseline="0" dirty="0" err="1" smtClean="0"/>
              <a:t>tima</a:t>
            </a:r>
            <a:r>
              <a:rPr lang="en-US" sz="900" baseline="0" dirty="0" smtClean="0"/>
              <a:t>, </a:t>
            </a:r>
            <a:r>
              <a:rPr lang="en-US" sz="900" baseline="0" dirty="0" err="1" smtClean="0"/>
              <a:t>nacin</a:t>
            </a:r>
            <a:r>
              <a:rPr lang="en-US" sz="900" baseline="0" dirty="0" smtClean="0"/>
              <a:t> na </a:t>
            </a:r>
            <a:r>
              <a:rPr lang="en-US" sz="900" baseline="0" dirty="0" err="1" smtClean="0"/>
              <a:t>koji</a:t>
            </a:r>
            <a:r>
              <a:rPr lang="en-US" sz="900" baseline="0" dirty="0" smtClean="0"/>
              <a:t> se </a:t>
            </a:r>
            <a:r>
              <a:rPr lang="en-US" sz="900" baseline="0" dirty="0" err="1" smtClean="0"/>
              <a:t>ljudi</a:t>
            </a:r>
            <a:r>
              <a:rPr lang="en-US" sz="900" baseline="0" dirty="0" smtClean="0"/>
              <a:t> u </a:t>
            </a:r>
            <a:r>
              <a:rPr lang="en-US" sz="900" baseline="0" dirty="0" err="1" smtClean="0"/>
              <a:t>timu</a:t>
            </a:r>
            <a:r>
              <a:rPr lang="en-US" sz="900" baseline="0" dirty="0" smtClean="0"/>
              <a:t> </a:t>
            </a:r>
            <a:r>
              <a:rPr lang="en-US" sz="900" baseline="0" dirty="0" err="1" smtClean="0"/>
              <a:t>ponasaju</a:t>
            </a:r>
            <a:r>
              <a:rPr lang="en-US" sz="900" baseline="0" dirty="0" smtClean="0"/>
              <a:t> </a:t>
            </a:r>
            <a:r>
              <a:rPr lang="en-US" sz="900" baseline="0" dirty="0" err="1" smtClean="0"/>
              <a:t>jedni</a:t>
            </a:r>
            <a:r>
              <a:rPr lang="en-US" sz="900" baseline="0" dirty="0" smtClean="0"/>
              <a:t> </a:t>
            </a:r>
            <a:r>
              <a:rPr lang="en-US" sz="900" baseline="0" dirty="0" err="1" smtClean="0"/>
              <a:t>prema</a:t>
            </a:r>
            <a:r>
              <a:rPr lang="en-US" sz="900" baseline="0" dirty="0" smtClean="0"/>
              <a:t> </a:t>
            </a:r>
            <a:r>
              <a:rPr lang="en-US" sz="900" baseline="0" dirty="0" err="1" smtClean="0"/>
              <a:t>drugima</a:t>
            </a:r>
            <a:r>
              <a:rPr lang="en-US" sz="900" baseline="0" dirty="0" smtClean="0"/>
              <a:t> je </a:t>
            </a:r>
            <a:r>
              <a:rPr lang="en-US" sz="900" baseline="0" dirty="0" err="1" smtClean="0"/>
              <a:t>osnovni</a:t>
            </a:r>
            <a:r>
              <a:rPr lang="en-US" sz="900" baseline="0" dirty="0" smtClean="0"/>
              <a:t> </a:t>
            </a:r>
            <a:r>
              <a:rPr lang="en-US" sz="900" baseline="0" dirty="0" err="1" smtClean="0"/>
              <a:t>preduslov</a:t>
            </a:r>
            <a:r>
              <a:rPr lang="en-US" sz="900" baseline="0" dirty="0" smtClean="0"/>
              <a:t>, </a:t>
            </a:r>
            <a:r>
              <a:rPr lang="en-US" sz="900" baseline="0" dirty="0" err="1" smtClean="0"/>
              <a:t>baza</a:t>
            </a:r>
            <a:r>
              <a:rPr lang="en-US" sz="900" baseline="0" dirty="0" smtClean="0"/>
              <a:t> visoko </a:t>
            </a:r>
            <a:r>
              <a:rPr lang="en-US" sz="900" baseline="0" dirty="0" err="1" smtClean="0"/>
              <a:t>efikasnih</a:t>
            </a:r>
            <a:r>
              <a:rPr lang="en-US" sz="900" baseline="0" dirty="0" smtClean="0"/>
              <a:t> </a:t>
            </a:r>
            <a:r>
              <a:rPr lang="en-US" sz="900" baseline="0" dirty="0" err="1" smtClean="0"/>
              <a:t>timova</a:t>
            </a:r>
            <a:r>
              <a:rPr lang="en-US" sz="900" baseline="0" dirty="0" smtClean="0"/>
              <a:t>. </a:t>
            </a:r>
            <a:r>
              <a:rPr lang="en-US" sz="900" baseline="0" dirty="0" err="1" smtClean="0"/>
              <a:t>Svi</a:t>
            </a:r>
            <a:r>
              <a:rPr lang="en-US" sz="900" baseline="0" dirty="0" smtClean="0"/>
              <a:t> mi </a:t>
            </a:r>
            <a:r>
              <a:rPr lang="en-US" sz="900" baseline="0" dirty="0" err="1" smtClean="0"/>
              <a:t>imamo</a:t>
            </a:r>
            <a:r>
              <a:rPr lang="en-US" sz="900" baseline="0" dirty="0" smtClean="0"/>
              <a:t> </a:t>
            </a:r>
            <a:r>
              <a:rPr lang="en-US" sz="900" baseline="0" dirty="0" err="1" smtClean="0"/>
              <a:t>razlicite</a:t>
            </a:r>
            <a:r>
              <a:rPr lang="en-US" sz="900" baseline="0" dirty="0" smtClean="0"/>
              <a:t> </a:t>
            </a:r>
            <a:r>
              <a:rPr lang="en-US" sz="900" baseline="0" dirty="0" err="1" smtClean="0"/>
              <a:t>stilove</a:t>
            </a:r>
            <a:r>
              <a:rPr lang="en-US" sz="900" baseline="0" dirty="0" smtClean="0"/>
              <a:t> </a:t>
            </a:r>
            <a:r>
              <a:rPr lang="en-US" sz="900" baseline="0" dirty="0" err="1" smtClean="0"/>
              <a:t>ponasanja</a:t>
            </a:r>
            <a:r>
              <a:rPr lang="en-US" sz="900" baseline="0" dirty="0" smtClean="0"/>
              <a:t>- </a:t>
            </a:r>
            <a:r>
              <a:rPr lang="en-US" sz="900" baseline="0" dirty="0" err="1" smtClean="0"/>
              <a:t>razlicite</a:t>
            </a:r>
            <a:r>
              <a:rPr lang="en-US" sz="900" baseline="0" dirty="0" smtClean="0"/>
              <a:t> ne </a:t>
            </a:r>
            <a:r>
              <a:rPr lang="en-US" sz="900" baseline="0" dirty="0" err="1" smtClean="0"/>
              <a:t>dobre</a:t>
            </a:r>
            <a:r>
              <a:rPr lang="en-US" sz="900" baseline="0" dirty="0" smtClean="0"/>
              <a:t> </a:t>
            </a:r>
            <a:r>
              <a:rPr lang="en-US" sz="900" baseline="0" dirty="0" err="1" smtClean="0"/>
              <a:t>i</a:t>
            </a:r>
            <a:r>
              <a:rPr lang="en-US" sz="900" baseline="0" dirty="0" smtClean="0"/>
              <a:t> lose, </a:t>
            </a:r>
            <a:r>
              <a:rPr lang="en-US" sz="900" baseline="0" dirty="0" err="1" smtClean="0"/>
              <a:t>vec</a:t>
            </a:r>
            <a:r>
              <a:rPr lang="en-US" sz="900" baseline="0" dirty="0" smtClean="0"/>
              <a:t> </a:t>
            </a:r>
            <a:r>
              <a:rPr lang="en-US" sz="900" baseline="0" dirty="0" err="1" smtClean="0"/>
              <a:t>samo</a:t>
            </a:r>
            <a:r>
              <a:rPr lang="en-US" sz="900" baseline="0" dirty="0" smtClean="0"/>
              <a:t> </a:t>
            </a:r>
            <a:r>
              <a:rPr lang="en-US" sz="900" baseline="0" dirty="0" err="1" smtClean="0"/>
              <a:t>razlicite</a:t>
            </a:r>
            <a:r>
              <a:rPr lang="en-US" sz="900" baseline="0" dirty="0" smtClean="0"/>
              <a:t>. </a:t>
            </a:r>
            <a:r>
              <a:rPr lang="en-US" sz="900" baseline="0" dirty="0" err="1" smtClean="0"/>
              <a:t>Usaglasavanje</a:t>
            </a:r>
            <a:r>
              <a:rPr lang="en-US" sz="900" baseline="0" dirty="0" smtClean="0"/>
              <a:t> </a:t>
            </a:r>
            <a:r>
              <a:rPr lang="en-US" sz="900" baseline="0" dirty="0" err="1" smtClean="0"/>
              <a:t>stilova</a:t>
            </a:r>
            <a:r>
              <a:rPr lang="en-US" sz="900" baseline="0" dirty="0" smtClean="0"/>
              <a:t> </a:t>
            </a:r>
            <a:r>
              <a:rPr lang="en-US" sz="900" baseline="0" dirty="0" err="1" smtClean="0"/>
              <a:t>ponasanja</a:t>
            </a:r>
            <a:r>
              <a:rPr lang="en-US" sz="900" baseline="0" dirty="0" smtClean="0"/>
              <a:t> u </a:t>
            </a:r>
            <a:r>
              <a:rPr lang="en-US" sz="900" baseline="0" dirty="0" err="1" smtClean="0"/>
              <a:t>timu</a:t>
            </a:r>
            <a:r>
              <a:rPr lang="en-US" sz="900" baseline="0" dirty="0" smtClean="0"/>
              <a:t> </a:t>
            </a:r>
            <a:r>
              <a:rPr lang="en-US" sz="900" baseline="0" dirty="0" err="1" smtClean="0"/>
              <a:t>vodi</a:t>
            </a:r>
            <a:r>
              <a:rPr lang="en-US" sz="900" baseline="0" dirty="0" smtClean="0"/>
              <a:t> do toga da </a:t>
            </a:r>
            <a:r>
              <a:rPr lang="en-US" sz="900" baseline="0" dirty="0" err="1" smtClean="0"/>
              <a:t>svaki</a:t>
            </a:r>
            <a:r>
              <a:rPr lang="en-US" sz="900" baseline="0" dirty="0" smtClean="0"/>
              <a:t> clan </a:t>
            </a:r>
            <a:r>
              <a:rPr lang="en-US" sz="900" baseline="0" dirty="0" err="1" smtClean="0"/>
              <a:t>tima</a:t>
            </a:r>
            <a:r>
              <a:rPr lang="en-US" sz="900" baseline="0" dirty="0" smtClean="0"/>
              <a:t> </a:t>
            </a:r>
            <a:r>
              <a:rPr lang="en-US" sz="900" baseline="0" dirty="0" err="1" smtClean="0"/>
              <a:t>moze</a:t>
            </a:r>
            <a:r>
              <a:rPr lang="en-US" sz="900" baseline="0" dirty="0" smtClean="0"/>
              <a:t> da </a:t>
            </a:r>
            <a:r>
              <a:rPr lang="en-US" sz="900" baseline="0" dirty="0" err="1" smtClean="0"/>
              <a:t>izrazi</a:t>
            </a:r>
            <a:r>
              <a:rPr lang="en-US" sz="900" baseline="0" dirty="0" smtClean="0"/>
              <a:t> </a:t>
            </a:r>
            <a:r>
              <a:rPr lang="en-US" sz="900" baseline="0" dirty="0" err="1" smtClean="0"/>
              <a:t>svoje</a:t>
            </a:r>
            <a:r>
              <a:rPr lang="en-US" sz="900" baseline="0" dirty="0" smtClean="0"/>
              <a:t> </a:t>
            </a:r>
            <a:r>
              <a:rPr lang="en-US" sz="900" baseline="0" dirty="0" err="1" smtClean="0"/>
              <a:t>potrebe</a:t>
            </a:r>
            <a:r>
              <a:rPr lang="en-US" sz="900" baseline="0" dirty="0" smtClean="0"/>
              <a:t> </a:t>
            </a:r>
            <a:r>
              <a:rPr lang="en-US" sz="900" baseline="0" dirty="0" err="1" smtClean="0"/>
              <a:t>i</a:t>
            </a:r>
            <a:r>
              <a:rPr lang="en-US" sz="900" baseline="0" dirty="0" smtClean="0"/>
              <a:t> </a:t>
            </a:r>
            <a:r>
              <a:rPr lang="en-US" sz="900" baseline="0" dirty="0" err="1" smtClean="0"/>
              <a:t>zelje</a:t>
            </a:r>
            <a:r>
              <a:rPr lang="en-US" sz="900" baseline="0" dirty="0" smtClean="0"/>
              <a:t>, a da ne </a:t>
            </a:r>
            <a:r>
              <a:rPr lang="en-US" sz="900" baseline="0" dirty="0" err="1" smtClean="0"/>
              <a:t>ugrozi</a:t>
            </a:r>
            <a:r>
              <a:rPr lang="en-US" sz="900" baseline="0" dirty="0" smtClean="0"/>
              <a:t> </a:t>
            </a:r>
            <a:r>
              <a:rPr lang="en-US" sz="900" baseline="0" dirty="0" err="1" smtClean="0"/>
              <a:t>granice</a:t>
            </a:r>
            <a:r>
              <a:rPr lang="en-US" sz="900" baseline="0" dirty="0" smtClean="0"/>
              <a:t> </a:t>
            </a:r>
            <a:r>
              <a:rPr lang="en-US" sz="900" baseline="0" dirty="0" err="1" smtClean="0"/>
              <a:t>drugih</a:t>
            </a:r>
            <a:r>
              <a:rPr lang="en-US" sz="900" baseline="0" dirty="0" smtClean="0"/>
              <a:t>. </a:t>
            </a:r>
            <a:r>
              <a:rPr lang="en-US" sz="900" baseline="0" dirty="0" err="1" smtClean="0"/>
              <a:t>Ovo</a:t>
            </a:r>
            <a:r>
              <a:rPr lang="en-US" sz="900" baseline="0" dirty="0" smtClean="0"/>
              <a:t> </a:t>
            </a:r>
            <a:r>
              <a:rPr lang="en-US" sz="900" baseline="0" dirty="0" err="1" smtClean="0"/>
              <a:t>usaglasavanje</a:t>
            </a:r>
            <a:r>
              <a:rPr lang="en-US" sz="900" baseline="0" dirty="0" smtClean="0"/>
              <a:t> je </a:t>
            </a:r>
            <a:r>
              <a:rPr lang="en-US" sz="900" baseline="0" dirty="0" err="1" smtClean="0"/>
              <a:t>postignuto</a:t>
            </a:r>
            <a:r>
              <a:rPr lang="en-US" sz="900" baseline="0" dirty="0" smtClean="0"/>
              <a:t> </a:t>
            </a:r>
            <a:r>
              <a:rPr lang="en-US" sz="900" baseline="0" dirty="0" err="1" smtClean="0"/>
              <a:t>kada</a:t>
            </a:r>
            <a:r>
              <a:rPr lang="en-US" sz="900" baseline="0" dirty="0" smtClean="0"/>
              <a:t> </a:t>
            </a:r>
            <a:r>
              <a:rPr lang="en-US" sz="900" baseline="0" dirty="0" err="1" smtClean="0"/>
              <a:t>clanovi</a:t>
            </a:r>
            <a:r>
              <a:rPr lang="en-US" sz="900" baseline="0" dirty="0" smtClean="0"/>
              <a:t> </a:t>
            </a:r>
            <a:r>
              <a:rPr lang="en-US" sz="900" baseline="0" dirty="0" err="1" smtClean="0"/>
              <a:t>tima</a:t>
            </a:r>
            <a:r>
              <a:rPr lang="en-US" sz="900" baseline="0" dirty="0" smtClean="0"/>
              <a:t> </a:t>
            </a:r>
            <a:r>
              <a:rPr lang="en-US" sz="900" baseline="0" dirty="0" err="1" smtClean="0"/>
              <a:t>jasno</a:t>
            </a:r>
            <a:r>
              <a:rPr lang="en-US" sz="900" baseline="0" dirty="0" smtClean="0"/>
              <a:t> </a:t>
            </a:r>
            <a:r>
              <a:rPr lang="en-US" sz="900" baseline="0" dirty="0" err="1" smtClean="0"/>
              <a:t>razumeju</a:t>
            </a:r>
            <a:r>
              <a:rPr lang="en-US" sz="900" baseline="0" dirty="0" smtClean="0"/>
              <a:t> </a:t>
            </a:r>
            <a:r>
              <a:rPr lang="en-US" sz="900" baseline="0" dirty="0" err="1" smtClean="0"/>
              <a:t>svoj</a:t>
            </a:r>
            <a:r>
              <a:rPr lang="en-US" sz="900" baseline="0" dirty="0" smtClean="0"/>
              <a:t> </a:t>
            </a:r>
            <a:r>
              <a:rPr lang="en-US" sz="900" baseline="0" dirty="0" err="1" smtClean="0"/>
              <a:t>licni</a:t>
            </a:r>
            <a:r>
              <a:rPr lang="en-US" sz="900" baseline="0" dirty="0" smtClean="0"/>
              <a:t> </a:t>
            </a:r>
            <a:r>
              <a:rPr lang="en-US" sz="900" baseline="0" dirty="0" err="1" smtClean="0"/>
              <a:t>stil</a:t>
            </a:r>
            <a:r>
              <a:rPr lang="en-US" sz="900" baseline="0" dirty="0" smtClean="0"/>
              <a:t> i </a:t>
            </a:r>
            <a:r>
              <a:rPr lang="en-US" sz="900" baseline="0" dirty="0" err="1" smtClean="0"/>
              <a:t>sposobni</a:t>
            </a:r>
            <a:r>
              <a:rPr lang="en-US" sz="900" baseline="0" dirty="0" smtClean="0"/>
              <a:t> </a:t>
            </a:r>
            <a:r>
              <a:rPr lang="en-US" sz="900" baseline="0" dirty="0" err="1" smtClean="0"/>
              <a:t>su</a:t>
            </a:r>
            <a:r>
              <a:rPr lang="en-US" sz="900" baseline="0" dirty="0" smtClean="0"/>
              <a:t> da </a:t>
            </a:r>
            <a:r>
              <a:rPr lang="en-US" sz="900" baseline="0" dirty="0" err="1" smtClean="0"/>
              <a:t>ga</a:t>
            </a:r>
            <a:r>
              <a:rPr lang="en-US" sz="900" baseline="0" dirty="0" smtClean="0"/>
              <a:t> </a:t>
            </a:r>
            <a:r>
              <a:rPr lang="en-US" sz="900" baseline="0" dirty="0" err="1" smtClean="0"/>
              <a:t>prilagode</a:t>
            </a:r>
            <a:r>
              <a:rPr lang="en-US" sz="900" baseline="0" dirty="0" smtClean="0"/>
              <a:t> </a:t>
            </a:r>
            <a:r>
              <a:rPr lang="en-US" sz="900" baseline="0" dirty="0" err="1" smtClean="0"/>
              <a:t>kako</a:t>
            </a:r>
            <a:r>
              <a:rPr lang="en-US" sz="900" baseline="0" dirty="0" smtClean="0"/>
              <a:t> bi na </a:t>
            </a:r>
            <a:r>
              <a:rPr lang="en-US" sz="900" baseline="0" dirty="0" err="1" smtClean="0"/>
              <a:t>najbolji</a:t>
            </a:r>
            <a:r>
              <a:rPr lang="en-US" sz="900" baseline="0" dirty="0" smtClean="0"/>
              <a:t> </a:t>
            </a:r>
            <a:r>
              <a:rPr lang="en-US" sz="900" baseline="0" dirty="0" err="1" smtClean="0"/>
              <a:t>nacin</a:t>
            </a:r>
            <a:r>
              <a:rPr lang="en-US" sz="900" baseline="0" dirty="0" smtClean="0"/>
              <a:t> </a:t>
            </a:r>
            <a:r>
              <a:rPr lang="en-US" sz="900" baseline="0" dirty="0" err="1" smtClean="0"/>
              <a:t>doprineli</a:t>
            </a:r>
            <a:r>
              <a:rPr lang="en-US" sz="900" baseline="0" dirty="0" smtClean="0"/>
              <a:t> </a:t>
            </a:r>
            <a:r>
              <a:rPr lang="en-US" sz="900" baseline="0" dirty="0" err="1" smtClean="0"/>
              <a:t>ostvarivanju</a:t>
            </a:r>
            <a:r>
              <a:rPr lang="en-US" sz="900" baseline="0" dirty="0" smtClean="0"/>
              <a:t> </a:t>
            </a:r>
            <a:r>
              <a:rPr lang="en-US" sz="900" baseline="0" dirty="0" err="1" smtClean="0"/>
              <a:t>poslovnih</a:t>
            </a:r>
            <a:r>
              <a:rPr lang="en-US" sz="900" baseline="0" dirty="0" smtClean="0"/>
              <a:t> ciljeva. </a:t>
            </a:r>
            <a:endParaRPr lang="sr-Latn-RS" sz="900" b="1" baseline="0" dirty="0" smtClean="0"/>
          </a:p>
          <a:p>
            <a:pPr marL="0" indent="0">
              <a:buNone/>
            </a:pPr>
            <a:endParaRPr lang="sr-Latn-RS" sz="900" b="1" baseline="0" dirty="0" smtClean="0"/>
          </a:p>
          <a:p>
            <a:pPr marL="0" indent="0">
              <a:buNone/>
            </a:pPr>
            <a:r>
              <a:rPr lang="sr-Latn-RS" sz="900" b="1" baseline="0" dirty="0" smtClean="0"/>
              <a:t>2. Teaming tool:</a:t>
            </a:r>
          </a:p>
          <a:p>
            <a:endParaRPr lang="sr-Latn-RS" sz="900" b="1" baseline="0" dirty="0" smtClean="0"/>
          </a:p>
          <a:p>
            <a:r>
              <a:rPr lang="sr-Latn-RS" sz="900" b="1" baseline="0" dirty="0" smtClean="0"/>
              <a:t>Trust exersize speed dating forma. Cilj da razumemo vrednost iskrenog pozitivnog feedbacka. Za razvoj mnogo bolji. Cesto pohvale dajemo samo u sklopu sendvic tehnike za davanje feedbacka. </a:t>
            </a:r>
            <a:r>
              <a:rPr lang="en-US" sz="900" dirty="0" smtClean="0"/>
              <a:t>Tell group members to get up, walk around  and provide praise/appreciation to as many people as they can. Just praise, no criticism; the points must be sincerely meant. Let it run for 5 minutes or until energy flags. Many teams ask for more time to make sure that they can talk to anyone, and immensely enjoy this exercise; some teams are so unused to feedback  that they find it hard to think of thing to say.</a:t>
            </a:r>
          </a:p>
          <a:p>
            <a:r>
              <a:rPr lang="en-US" sz="900" dirty="0" smtClean="0"/>
              <a:t>When providing feedback focus on team development rather than just on the task is a powerful way to build trust in the team.</a:t>
            </a:r>
            <a:endParaRPr lang="sr-Latn-RS" sz="900" dirty="0" smtClean="0"/>
          </a:p>
          <a:p>
            <a:r>
              <a:rPr lang="sr-Latn-RS" sz="900" b="1" baseline="0" dirty="0" smtClean="0"/>
              <a:t>Pitajte ih kakav je osecaj? Pozitivan. Dobar nacin da tim razume znacaj feedbacka i dobar uvod za sledeci segment.</a:t>
            </a:r>
          </a:p>
          <a:p>
            <a:endParaRPr lang="sr-Latn-RS" sz="900" b="1" baseline="0" dirty="0" smtClean="0"/>
          </a:p>
          <a:p>
            <a:r>
              <a:rPr lang="sr-Latn-RS" sz="900" dirty="0" smtClean="0"/>
              <a:t>3. </a:t>
            </a:r>
            <a:r>
              <a:rPr lang="sr-Latn-RS" sz="900" b="1" dirty="0" smtClean="0"/>
              <a:t>Teaming tool</a:t>
            </a:r>
          </a:p>
          <a:p>
            <a:endParaRPr lang="sr-Latn-RS" sz="900" b="1" dirty="0" smtClean="0"/>
          </a:p>
          <a:p>
            <a:r>
              <a:rPr lang="sr-Latn-RS" sz="900" b="1" dirty="0" smtClean="0"/>
              <a:t>Obavezivanje</a:t>
            </a:r>
          </a:p>
          <a:p>
            <a:endParaRPr lang="sr-Latn-RS" sz="900" dirty="0" smtClean="0"/>
          </a:p>
          <a:p>
            <a:r>
              <a:rPr lang="en-US" sz="900" dirty="0" smtClean="0"/>
              <a:t>Individual team members make a promise to the team. Objective: learning to hold each other accountable</a:t>
            </a:r>
            <a:r>
              <a:rPr lang="sr-Latn-RS" sz="900" dirty="0" smtClean="0"/>
              <a:t>. Vezbati.</a:t>
            </a:r>
            <a:r>
              <a:rPr lang="sr-Latn-RS" sz="900" baseline="0" dirty="0" smtClean="0"/>
              <a:t> Drzimo se ciljeva i prioriteta. </a:t>
            </a:r>
            <a:r>
              <a:rPr lang="sr-Latn-RS" sz="900" dirty="0" smtClean="0"/>
              <a:t>Na primer:</a:t>
            </a:r>
            <a:r>
              <a:rPr lang="sr-Latn-RS" sz="900" baseline="0" dirty="0" smtClean="0"/>
              <a:t> </a:t>
            </a:r>
            <a:endParaRPr lang="en-US" sz="900" dirty="0" smtClean="0"/>
          </a:p>
          <a:p>
            <a:r>
              <a:rPr lang="sr-Latn-RS" sz="900" dirty="0" smtClean="0"/>
              <a:t>Pitajte</a:t>
            </a:r>
            <a:r>
              <a:rPr lang="sr-Latn-RS" sz="900" baseline="0" dirty="0" smtClean="0"/>
              <a:t> tim sta je bolnije da cujemo nisi uradio ono sto sam trazio ili nisi uradio ono sto si obecala? odnosno: ako zelimo da nesto bude uradjeno treba da izvucemo obecanje da ce biti uradjeno.  Razlika izmedju kvalitetnog zahteva- Bilo bi dobro da se ovo uradi i da li bi mogla da uradis to do petka? Sta su moguci odgovori: da, ne, uslovljeno da (mogla bih da zamolim nekog drugog, treba mi dodatni resurs i sl..). Pokusacu, mogao bih, dacu sve od sebe.. Nisu dobri odgovori. Svaki clan tima stane ispred grupe i da obecanje vezano za posao (obecavam da cu ubrzati proes dobijanja odobrenja) ili tim obecavam da cu obavestiti tim kad dobijemo odobrenje u roku od 48 sati. I obecanja treba da imaju veze sa temom radionice ne nesto sto proizilazi iz opisa posla: kao head hra obecavam da cu imati partnerske odnose sa headovim poslovnih jedinica.. To nista ne znaci.</a:t>
            </a:r>
            <a:endParaRPr lang="en-US" sz="900" dirty="0" smtClean="0"/>
          </a:p>
          <a:p>
            <a:pPr marL="0" indent="0">
              <a:buNone/>
            </a:pPr>
            <a:endParaRPr lang="sr-Latn-RS" sz="900" dirty="0" smtClean="0"/>
          </a:p>
          <a:p>
            <a:pPr marL="0" indent="0">
              <a:buNone/>
            </a:pPr>
            <a:r>
              <a:rPr lang="en-US" sz="900" b="1" dirty="0" err="1" smtClean="0"/>
              <a:t>Kada</a:t>
            </a:r>
            <a:r>
              <a:rPr lang="en-US" sz="900" b="1" baseline="0" dirty="0" smtClean="0"/>
              <a:t> </a:t>
            </a:r>
            <a:r>
              <a:rPr lang="en-US" sz="900" b="1" baseline="0" dirty="0" err="1" smtClean="0"/>
              <a:t>postignete</a:t>
            </a:r>
            <a:r>
              <a:rPr lang="en-US" sz="900" b="1" baseline="0" dirty="0" smtClean="0"/>
              <a:t> da tim </a:t>
            </a:r>
            <a:r>
              <a:rPr lang="en-US" sz="900" b="1" baseline="0" dirty="0" err="1" smtClean="0"/>
              <a:t>bude</a:t>
            </a:r>
            <a:r>
              <a:rPr lang="en-US" sz="900" b="1" baseline="0" dirty="0" smtClean="0"/>
              <a:t> </a:t>
            </a:r>
            <a:r>
              <a:rPr lang="en-US" sz="900" b="1" baseline="0" dirty="0" err="1" smtClean="0"/>
              <a:t>usaglasen</a:t>
            </a:r>
            <a:r>
              <a:rPr lang="en-US" sz="900" b="1" baseline="0" dirty="0" smtClean="0"/>
              <a:t> u </a:t>
            </a:r>
            <a:r>
              <a:rPr lang="en-US" sz="900" b="1" baseline="0" dirty="0" err="1" smtClean="0"/>
              <a:t>ovih</a:t>
            </a:r>
            <a:r>
              <a:rPr lang="en-US" sz="900" b="1" baseline="0" dirty="0" smtClean="0"/>
              <a:t> pet </a:t>
            </a:r>
            <a:r>
              <a:rPr lang="en-US" sz="900" b="1" baseline="0" dirty="0" err="1" smtClean="0"/>
              <a:t>kljucnih</a:t>
            </a:r>
            <a:r>
              <a:rPr lang="en-US" sz="900" b="1" baseline="0" dirty="0" smtClean="0"/>
              <a:t> oblasti, a to je: </a:t>
            </a:r>
            <a:r>
              <a:rPr lang="en-US" sz="900" b="1" baseline="0" dirty="0" err="1" smtClean="0"/>
              <a:t>svrha</a:t>
            </a:r>
            <a:r>
              <a:rPr lang="en-US" sz="900" b="1" baseline="0" dirty="0" smtClean="0"/>
              <a:t>, </a:t>
            </a:r>
            <a:r>
              <a:rPr lang="en-US" sz="900" b="1" baseline="0" dirty="0" err="1" smtClean="0"/>
              <a:t>ciljevi</a:t>
            </a:r>
            <a:r>
              <a:rPr lang="en-US" sz="900" b="1" baseline="0" dirty="0" smtClean="0"/>
              <a:t>, </a:t>
            </a:r>
            <a:r>
              <a:rPr lang="en-US" sz="900" b="1" baseline="0" dirty="0" err="1" smtClean="0"/>
              <a:t>prioriteti</a:t>
            </a:r>
            <a:r>
              <a:rPr lang="en-US" sz="900" b="1" baseline="0" dirty="0" smtClean="0"/>
              <a:t>, odgovornosti, </a:t>
            </a:r>
            <a:r>
              <a:rPr lang="en-US" sz="900" b="1" baseline="0" dirty="0" err="1" smtClean="0"/>
              <a:t>timski</a:t>
            </a:r>
            <a:r>
              <a:rPr lang="en-US" sz="900" b="1" baseline="0" dirty="0" smtClean="0"/>
              <a:t> </a:t>
            </a:r>
            <a:r>
              <a:rPr lang="en-US" sz="900" b="1" baseline="0" dirty="0" err="1" smtClean="0"/>
              <a:t>protokoli</a:t>
            </a:r>
            <a:r>
              <a:rPr lang="en-US" sz="900" b="1" baseline="0" dirty="0" smtClean="0"/>
              <a:t>, </a:t>
            </a:r>
            <a:r>
              <a:rPr lang="en-US" sz="900" b="1" baseline="0" dirty="0" err="1" smtClean="0"/>
              <a:t>odnosi</a:t>
            </a:r>
            <a:r>
              <a:rPr lang="en-US" sz="900" b="1" baseline="0" dirty="0" smtClean="0"/>
              <a:t> i </a:t>
            </a:r>
            <a:r>
              <a:rPr lang="en-US" sz="900" b="1" baseline="0" dirty="0" err="1" smtClean="0"/>
              <a:t>nacin</a:t>
            </a:r>
            <a:r>
              <a:rPr lang="en-US" sz="900" b="1" baseline="0" dirty="0" smtClean="0"/>
              <a:t> </a:t>
            </a:r>
            <a:r>
              <a:rPr lang="en-US" sz="900" b="1" baseline="0" dirty="0" err="1" smtClean="0"/>
              <a:t>povezivanja</a:t>
            </a:r>
            <a:r>
              <a:rPr lang="en-US" sz="900" b="1" baseline="0" dirty="0" smtClean="0"/>
              <a:t>, </a:t>
            </a:r>
            <a:r>
              <a:rPr lang="en-US" sz="900" b="1" baseline="0" dirty="0" err="1" smtClean="0"/>
              <a:t>eliminisali</a:t>
            </a:r>
            <a:r>
              <a:rPr lang="en-US" sz="900" b="1" baseline="0" dirty="0" smtClean="0"/>
              <a:t> </a:t>
            </a:r>
            <a:r>
              <a:rPr lang="en-US" sz="900" b="1" baseline="0" dirty="0" err="1" smtClean="0"/>
              <a:t>ste</a:t>
            </a:r>
            <a:r>
              <a:rPr lang="en-US" sz="900" b="1" baseline="0" dirty="0" smtClean="0"/>
              <a:t> </a:t>
            </a:r>
            <a:r>
              <a:rPr lang="en-US" sz="900" b="1" baseline="0" dirty="0" err="1" smtClean="0"/>
              <a:t>blokatore</a:t>
            </a:r>
            <a:r>
              <a:rPr lang="en-US" sz="900" b="1" baseline="0" dirty="0" smtClean="0"/>
              <a:t>, </a:t>
            </a:r>
            <a:r>
              <a:rPr lang="en-US" sz="900" b="1" baseline="0" dirty="0" err="1" smtClean="0"/>
              <a:t>oslobodili</a:t>
            </a:r>
            <a:r>
              <a:rPr lang="en-US" sz="900" b="1" baseline="0" dirty="0" smtClean="0"/>
              <a:t> </a:t>
            </a:r>
            <a:r>
              <a:rPr lang="en-US" sz="900" b="1" baseline="0" dirty="0" err="1" smtClean="0"/>
              <a:t>timske</a:t>
            </a:r>
            <a:r>
              <a:rPr lang="en-US" sz="900" b="1" baseline="0" dirty="0" smtClean="0"/>
              <a:t> super </a:t>
            </a:r>
            <a:r>
              <a:rPr lang="en-US" sz="900" b="1" baseline="0" dirty="0" err="1" smtClean="0"/>
              <a:t>moci</a:t>
            </a:r>
            <a:r>
              <a:rPr lang="en-US" sz="900" b="1" baseline="0" dirty="0" smtClean="0"/>
              <a:t>  i </a:t>
            </a:r>
            <a:r>
              <a:rPr lang="en-US" sz="900" b="1" baseline="0" dirty="0" err="1" smtClean="0"/>
              <a:t>timovi</a:t>
            </a:r>
            <a:r>
              <a:rPr lang="en-US" sz="900" b="1" baseline="0" dirty="0" smtClean="0"/>
              <a:t> </a:t>
            </a:r>
            <a:r>
              <a:rPr lang="en-US" sz="900" b="1" baseline="0" dirty="0" err="1" smtClean="0"/>
              <a:t>mogu</a:t>
            </a:r>
            <a:r>
              <a:rPr lang="en-US" sz="900" b="1" baseline="0" dirty="0" smtClean="0"/>
              <a:t> da </a:t>
            </a:r>
            <a:r>
              <a:rPr lang="en-US" sz="900" b="1" baseline="0" dirty="0" err="1" smtClean="0"/>
              <a:t>budu</a:t>
            </a:r>
            <a:r>
              <a:rPr lang="en-US" sz="900" b="1" baseline="0" dirty="0" smtClean="0"/>
              <a:t> visoko </a:t>
            </a:r>
            <a:r>
              <a:rPr lang="en-US" sz="900" b="1" baseline="0" dirty="0" err="1" smtClean="0"/>
              <a:t>efikasni</a:t>
            </a:r>
            <a:r>
              <a:rPr lang="en-US" sz="900" b="1" baseline="0" dirty="0" smtClean="0"/>
              <a:t> i da </a:t>
            </a:r>
            <a:r>
              <a:rPr lang="en-US" sz="900" b="1" baseline="0" dirty="0" err="1" smtClean="0"/>
              <a:t>ostvaruju</a:t>
            </a:r>
            <a:r>
              <a:rPr lang="en-US" sz="900" b="1" baseline="0" dirty="0" smtClean="0"/>
              <a:t> </a:t>
            </a:r>
            <a:r>
              <a:rPr lang="en-US" sz="900" b="1" baseline="0" dirty="0" err="1" smtClean="0"/>
              <a:t>izazovne</a:t>
            </a:r>
            <a:r>
              <a:rPr lang="en-US" sz="900" b="1" baseline="0" dirty="0" smtClean="0"/>
              <a:t> </a:t>
            </a:r>
            <a:r>
              <a:rPr lang="en-US" sz="900" b="1" baseline="0" dirty="0" err="1" smtClean="0"/>
              <a:t>ciljeve</a:t>
            </a:r>
            <a:r>
              <a:rPr lang="en-US" sz="900" b="1" baseline="0" dirty="0" smtClean="0"/>
              <a:t>.</a:t>
            </a:r>
            <a:r>
              <a:rPr lang="en-US" sz="900" b="1" dirty="0" smtClean="0"/>
              <a:t> To </a:t>
            </a:r>
            <a:r>
              <a:rPr lang="en-US" sz="900" b="1" dirty="0" err="1" smtClean="0"/>
              <a:t>omogucuje</a:t>
            </a:r>
            <a:r>
              <a:rPr lang="en-US" sz="900" b="1" dirty="0" smtClean="0"/>
              <a:t> </a:t>
            </a:r>
            <a:r>
              <a:rPr lang="en-US" sz="900" b="1" dirty="0" err="1" smtClean="0"/>
              <a:t>onaj</a:t>
            </a:r>
            <a:r>
              <a:rPr lang="en-US" sz="900" b="1" dirty="0" smtClean="0"/>
              <a:t> </a:t>
            </a:r>
            <a:r>
              <a:rPr lang="en-US" sz="900" b="1" dirty="0" err="1" smtClean="0"/>
              <a:t>skok</a:t>
            </a:r>
            <a:r>
              <a:rPr lang="en-US" sz="900" b="1" dirty="0" smtClean="0"/>
              <a:t> od </a:t>
            </a:r>
            <a:r>
              <a:rPr lang="en-US" sz="900" b="1" dirty="0" err="1" smtClean="0"/>
              <a:t>biti</a:t>
            </a:r>
            <a:r>
              <a:rPr lang="en-US" sz="900" b="1" dirty="0" smtClean="0"/>
              <a:t> </a:t>
            </a:r>
            <a:r>
              <a:rPr lang="en-US" sz="900" b="1" dirty="0" err="1" smtClean="0"/>
              <a:t>umereno</a:t>
            </a:r>
            <a:r>
              <a:rPr lang="en-US" sz="900" b="1" dirty="0" smtClean="0"/>
              <a:t> efektivan</a:t>
            </a:r>
            <a:r>
              <a:rPr lang="en-US" sz="900" b="1" baseline="0" dirty="0" smtClean="0"/>
              <a:t> i</a:t>
            </a:r>
            <a:r>
              <a:rPr lang="en-US" sz="900" b="1" dirty="0" smtClean="0"/>
              <a:t> </a:t>
            </a:r>
            <a:r>
              <a:rPr lang="en-US" sz="900" b="1" dirty="0" err="1" smtClean="0"/>
              <a:t>ostvariti</a:t>
            </a:r>
            <a:r>
              <a:rPr lang="en-US" sz="900" b="1" baseline="0" dirty="0" smtClean="0"/>
              <a:t> </a:t>
            </a:r>
            <a:r>
              <a:rPr lang="en-US" sz="900" b="1" baseline="0" dirty="0" err="1" smtClean="0"/>
              <a:t>ciljeve</a:t>
            </a:r>
            <a:r>
              <a:rPr lang="en-US" sz="900" b="1" baseline="0" dirty="0" smtClean="0"/>
              <a:t> do </a:t>
            </a:r>
            <a:r>
              <a:rPr lang="en-US" sz="900" b="1" baseline="0" dirty="0" err="1" smtClean="0"/>
              <a:t>stalne</a:t>
            </a:r>
            <a:r>
              <a:rPr lang="en-US" sz="900" b="1" baseline="0" dirty="0" smtClean="0"/>
              <a:t> </a:t>
            </a:r>
            <a:r>
              <a:rPr lang="en-US" sz="900" b="1" baseline="0" dirty="0" err="1" smtClean="0"/>
              <a:t>teznje</a:t>
            </a:r>
            <a:r>
              <a:rPr lang="en-US" sz="900" b="1" baseline="0" dirty="0" smtClean="0"/>
              <a:t> </a:t>
            </a:r>
            <a:r>
              <a:rPr lang="en-US" sz="900" b="1" baseline="0" dirty="0" err="1" smtClean="0"/>
              <a:t>ka</a:t>
            </a:r>
            <a:r>
              <a:rPr lang="en-US" sz="900" b="1" baseline="0" dirty="0" smtClean="0"/>
              <a:t> </a:t>
            </a:r>
            <a:r>
              <a:rPr lang="sr-Latn-RS" sz="900" b="1" baseline="0" dirty="0" smtClean="0"/>
              <a:t>ostvarivanju </a:t>
            </a:r>
            <a:r>
              <a:rPr lang="en-US" sz="900" b="1" baseline="0" dirty="0" err="1" smtClean="0"/>
              <a:t>ambiciozni</a:t>
            </a:r>
            <a:r>
              <a:rPr lang="sr-Latn-RS" sz="900" b="1" baseline="0" dirty="0" smtClean="0"/>
              <a:t>h</a:t>
            </a:r>
            <a:r>
              <a:rPr lang="en-US" sz="900" b="1" baseline="0" dirty="0" smtClean="0"/>
              <a:t> ciljeva i </a:t>
            </a:r>
            <a:r>
              <a:rPr lang="en-US" sz="900" b="1" baseline="0" dirty="0" err="1" smtClean="0"/>
              <a:t>rezultata</a:t>
            </a:r>
            <a:r>
              <a:rPr lang="en-US" sz="900" b="1" baseline="0" dirty="0" smtClean="0"/>
              <a:t>. </a:t>
            </a:r>
            <a:endParaRPr lang="en-GB" sz="900" b="1" dirty="0" smtClean="0"/>
          </a:p>
        </p:txBody>
      </p:sp>
    </p:spTree>
    <p:extLst>
      <p:ext uri="{BB962C8B-B14F-4D97-AF65-F5344CB8AC3E}">
        <p14:creationId xmlns:p14="http://schemas.microsoft.com/office/powerpoint/2010/main" val="3115020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3117214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baseline="0" dirty="0" smtClean="0"/>
          </a:p>
        </p:txBody>
      </p:sp>
    </p:spTree>
    <p:extLst>
      <p:ext uri="{BB962C8B-B14F-4D97-AF65-F5344CB8AC3E}">
        <p14:creationId xmlns:p14="http://schemas.microsoft.com/office/powerpoint/2010/main" val="311502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50" y="3240092"/>
            <a:ext cx="9677400" cy="3446458"/>
          </a:xfrm>
        </p:spPr>
        <p:txBody>
          <a:bodyPr/>
          <a:lstStyle/>
          <a:p>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950" y="3240092"/>
            <a:ext cx="9525000" cy="3068637"/>
          </a:xfrm>
        </p:spPr>
        <p:txBody>
          <a:bodyPr/>
          <a:lstStyle/>
          <a:p>
            <a:endParaRPr lang="en-US" sz="900" dirty="0" smtClean="0">
              <a:effectLst/>
            </a:endParaRPr>
          </a:p>
          <a:p>
            <a:endParaRPr lang="en-US" sz="900" dirty="0">
              <a:effectLst/>
            </a:endParaRPr>
          </a:p>
        </p:txBody>
      </p:sp>
    </p:spTree>
    <p:extLst>
      <p:ext uri="{BB962C8B-B14F-4D97-AF65-F5344CB8AC3E}">
        <p14:creationId xmlns:p14="http://schemas.microsoft.com/office/powerpoint/2010/main" val="311502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550" y="3240092"/>
            <a:ext cx="9677400" cy="3068637"/>
          </a:xfrm>
        </p:spPr>
        <p:txBody>
          <a:bodyPr/>
          <a:lstStyle/>
          <a:p>
            <a:endParaRPr lang="en-US" sz="1000" baseline="0" dirty="0" smtClean="0"/>
          </a:p>
        </p:txBody>
      </p:sp>
    </p:spTree>
    <p:extLst>
      <p:ext uri="{BB962C8B-B14F-4D97-AF65-F5344CB8AC3E}">
        <p14:creationId xmlns:p14="http://schemas.microsoft.com/office/powerpoint/2010/main" val="311502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502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950" y="3240092"/>
            <a:ext cx="9601200" cy="3068637"/>
          </a:xfrm>
        </p:spPr>
        <p:txBody>
          <a:bodyPr/>
          <a:lstStyle/>
          <a:p>
            <a:endParaRPr lang="sr-Latn-RS" sz="900" b="1" dirty="0" smtClean="0">
              <a:latin typeface="Arial" panose="020B0604020202020204" pitchFamily="34" charset="0"/>
              <a:cs typeface="Arial" panose="020B0604020202020204" pitchFamily="34" charset="0"/>
            </a:endParaRPr>
          </a:p>
          <a:p>
            <a:r>
              <a:rPr lang="en-US" sz="900" baseline="0" dirty="0" smtClean="0">
                <a:latin typeface="Arial" panose="020B0604020202020204" pitchFamily="34" charset="0"/>
                <a:cs typeface="Arial" panose="020B0604020202020204" pitchFamily="34" charset="0"/>
              </a:rPr>
              <a:t>	</a:t>
            </a:r>
          </a:p>
          <a:p>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02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50056" y="2300465"/>
            <a:ext cx="10491886" cy="541655"/>
          </a:xfrm>
          <a:prstGeom prst="rect">
            <a:avLst/>
          </a:prstGeom>
        </p:spPr>
        <p:txBody>
          <a:bodyPr wrap="square" lIns="0" tIns="0" rIns="0" bIns="0">
            <a:spAutoFit/>
          </a:bodyPr>
          <a:lstStyle>
            <a:lvl1pPr>
              <a:defRPr sz="3500" b="0" i="0">
                <a:solidFill>
                  <a:srgbClr val="D61F2A"/>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594481" y="477329"/>
            <a:ext cx="11003036" cy="556894"/>
          </a:xfrm>
          <a:prstGeom prst="rect">
            <a:avLst/>
          </a:prstGeom>
        </p:spPr>
        <p:txBody>
          <a:bodyPr/>
          <a:lstStyle/>
          <a:p>
            <a:r>
              <a:rPr lang="en-US" smtClean="0"/>
              <a:t>Click to edit Master title style</a:t>
            </a:r>
            <a:endParaRPr lang="en-US"/>
          </a:p>
        </p:txBody>
      </p:sp>
      <p:sp>
        <p:nvSpPr>
          <p:cNvPr id="7" name="Content Placeholder 7"/>
          <p:cNvSpPr>
            <a:spLocks noGrp="1"/>
          </p:cNvSpPr>
          <p:nvPr>
            <p:ph sz="quarter" idx="13"/>
          </p:nvPr>
        </p:nvSpPr>
        <p:spPr>
          <a:xfrm>
            <a:off x="609600" y="1447800"/>
            <a:ext cx="10972800" cy="4038600"/>
          </a:xfrm>
        </p:spPr>
        <p:txBody>
          <a:bodyPr>
            <a:noAutofit/>
          </a:bodyPr>
          <a:lstStyle>
            <a:lvl1pPr>
              <a:defRPr sz="2000">
                <a:solidFill>
                  <a:schemeClr val="tx1">
                    <a:lumMod val="50000"/>
                    <a:lumOff val="50000"/>
                  </a:schemeClr>
                </a:solidFill>
                <a:latin typeface="Arial" panose="020B0604020202020204" pitchFamily="34" charset="0"/>
                <a:cs typeface="Arial" panose="020B0604020202020204" pitchFamily="34" charset="0"/>
              </a:defRPr>
            </a:lvl1pPr>
            <a:lvl2pPr>
              <a:tabLst>
                <a:tab pos="1438275" algn="l"/>
              </a:tabLst>
              <a:defRPr>
                <a:solidFill>
                  <a:srgbClr val="000000"/>
                </a:solidFill>
                <a:latin typeface="Arial" panose="020B0604020202020204" pitchFamily="34" charset="0"/>
                <a:cs typeface="Arial" panose="020B0604020202020204" pitchFamily="34" charset="0"/>
              </a:defRPr>
            </a:lvl2pPr>
            <a:lvl3pPr>
              <a:tabLst>
                <a:tab pos="1438275" algn="l"/>
              </a:tabLst>
              <a:defRPr>
                <a:solidFill>
                  <a:srgbClr val="000000"/>
                </a:solidFill>
                <a:latin typeface="Arial" panose="020B0604020202020204" pitchFamily="34" charset="0"/>
                <a:cs typeface="Arial" panose="020B0604020202020204" pitchFamily="34" charset="0"/>
              </a:defRPr>
            </a:lvl3pPr>
            <a:lvl4pPr>
              <a:tabLst>
                <a:tab pos="1438275" algn="l"/>
              </a:tabLst>
              <a:defRPr>
                <a:solidFill>
                  <a:srgbClr val="000000"/>
                </a:solidFill>
                <a:latin typeface="Arial" panose="020B0604020202020204" pitchFamily="34" charset="0"/>
                <a:cs typeface="Arial" panose="020B0604020202020204" pitchFamily="34" charset="0"/>
              </a:defRPr>
            </a:lvl4pPr>
            <a:lvl5pPr>
              <a:tabLst>
                <a:tab pos="1438275" algn="l"/>
              </a:tabLst>
              <a:defRPr>
                <a:solidFill>
                  <a:srgbClr val="000000"/>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4481" y="477329"/>
            <a:ext cx="11003036" cy="556894"/>
          </a:xfrm>
          <a:prstGeom prst="rect">
            <a:avLst/>
          </a:prstGeom>
        </p:spPr>
        <p:txBody>
          <a:bodyPr/>
          <a:lstStyle/>
          <a:p>
            <a:r>
              <a:rPr lang="en-US" smtClean="0"/>
              <a:t>Click to edit Master title style</a:t>
            </a:r>
            <a:endParaRPr lang="en-US"/>
          </a:p>
        </p:txBody>
      </p:sp>
      <p:sp>
        <p:nvSpPr>
          <p:cNvPr id="7" name="Content Placeholder 6"/>
          <p:cNvSpPr>
            <a:spLocks noGrp="1"/>
          </p:cNvSpPr>
          <p:nvPr>
            <p:ph sz="quarter" idx="13"/>
          </p:nvPr>
        </p:nvSpPr>
        <p:spPr>
          <a:xfrm>
            <a:off x="609600" y="1447800"/>
            <a:ext cx="5289550" cy="3962400"/>
          </a:xfrm>
        </p:spPr>
        <p:txBody>
          <a:bodyPr>
            <a:noAutofit/>
          </a:bodyPr>
          <a:lstStyle>
            <a:lvl1pPr>
              <a:defRPr sz="2000">
                <a:solidFill>
                  <a:schemeClr val="tx1">
                    <a:lumMod val="50000"/>
                    <a:lumOff val="50000"/>
                  </a:schemeClr>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4"/>
          </p:nvPr>
        </p:nvSpPr>
        <p:spPr>
          <a:xfrm>
            <a:off x="6288741" y="1447800"/>
            <a:ext cx="5289550" cy="3962400"/>
          </a:xfrm>
        </p:spPr>
        <p:txBody>
          <a:bodyPr>
            <a:noAutofit/>
          </a:bodyPr>
          <a:lstStyle>
            <a:lvl1pPr>
              <a:defRPr sz="2000">
                <a:solidFill>
                  <a:schemeClr val="tx1">
                    <a:lumMod val="50000"/>
                    <a:lumOff val="50000"/>
                  </a:schemeClr>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4209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94481" y="477329"/>
            <a:ext cx="11003036" cy="556894"/>
          </a:xfrm>
          <a:prstGeom prst="rect">
            <a:avLst/>
          </a:prstGeom>
        </p:spPr>
        <p:txBody>
          <a:bodyPr lIns="0" tIns="0" rIns="0" bIns="0"/>
          <a:lstStyle>
            <a:lvl1pPr>
              <a:defRPr sz="3600" b="0" i="0">
                <a:solidFill>
                  <a:srgbClr val="231F20"/>
                </a:solidFill>
                <a:latin typeface="Arial"/>
                <a:cs typeface="Arial"/>
              </a:defRPr>
            </a:lvl1pPr>
          </a:lstStyle>
          <a:p>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7352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7" name="bk object 17"/>
          <p:cNvSpPr/>
          <p:nvPr/>
        </p:nvSpPr>
        <p:spPr>
          <a:xfrm>
            <a:off x="381000" y="381000"/>
            <a:ext cx="11430000" cy="4876800"/>
          </a:xfrm>
          <a:custGeom>
            <a:avLst/>
            <a:gdLst/>
            <a:ahLst/>
            <a:cxnLst/>
            <a:rect l="l" t="t" r="r" b="b"/>
            <a:pathLst>
              <a:path w="11485880" h="4930140">
                <a:moveTo>
                  <a:pt x="0" y="0"/>
                </a:moveTo>
                <a:lnTo>
                  <a:pt x="11485626" y="0"/>
                </a:lnTo>
                <a:lnTo>
                  <a:pt x="11485626" y="4930013"/>
                </a:lnTo>
                <a:lnTo>
                  <a:pt x="0" y="4930013"/>
                </a:lnTo>
                <a:lnTo>
                  <a:pt x="0" y="0"/>
                </a:lnTo>
                <a:close/>
              </a:path>
            </a:pathLst>
          </a:custGeom>
          <a:solidFill>
            <a:srgbClr val="F1F2F2"/>
          </a:solidFill>
        </p:spPr>
        <p:txBody>
          <a:bodyPr wrap="square" lIns="0" tIns="0" rIns="0" bIns="0" rtlCol="0"/>
          <a:lstStyle/>
          <a:p>
            <a:endParaRPr/>
          </a:p>
        </p:txBody>
      </p:sp>
      <p:sp>
        <p:nvSpPr>
          <p:cNvPr id="2" name="Holder 2"/>
          <p:cNvSpPr>
            <a:spLocks noGrp="1"/>
          </p:cNvSpPr>
          <p:nvPr>
            <p:ph type="title"/>
          </p:nvPr>
        </p:nvSpPr>
        <p:spPr>
          <a:xfrm>
            <a:off x="594481" y="477329"/>
            <a:ext cx="11003036" cy="556894"/>
          </a:xfrm>
          <a:prstGeom prst="rect">
            <a:avLst/>
          </a:prstGeom>
        </p:spPr>
        <p:txBody>
          <a:bodyPr lIns="0" tIns="0" rIns="0" bIns="0"/>
          <a:lstStyle>
            <a:lvl1pPr>
              <a:defRPr sz="3600" b="0" i="0">
                <a:solidFill>
                  <a:srgbClr val="231F20"/>
                </a:solidFill>
                <a:latin typeface="Arial"/>
                <a:cs typeface="Arial"/>
              </a:defRPr>
            </a:lvl1pPr>
          </a:lstStyle>
          <a:p>
            <a:endParaRPr/>
          </a:p>
        </p:txBody>
      </p:sp>
      <p:sp>
        <p:nvSpPr>
          <p:cNvPr id="3" name="Holder 3"/>
          <p:cNvSpPr>
            <a:spLocks noGrp="1"/>
          </p:cNvSpPr>
          <p:nvPr>
            <p:ph sz="half" idx="2"/>
          </p:nvPr>
        </p:nvSpPr>
        <p:spPr>
          <a:xfrm>
            <a:off x="609600" y="1577340"/>
            <a:ext cx="5303520" cy="384721"/>
          </a:xfrm>
          <a:prstGeom prst="rect">
            <a:avLst/>
          </a:prstGeom>
        </p:spPr>
        <p:txBody>
          <a:bodyPr wrap="square" lIns="0" tIns="0" rIns="0" bIns="0">
            <a:spAutoFit/>
          </a:bodyPr>
          <a:lstStyle>
            <a:lvl1pPr>
              <a:defRPr sz="2500">
                <a:solidFill>
                  <a:schemeClr val="tx1"/>
                </a:solidFill>
              </a:defRPr>
            </a:lvl1pPr>
          </a:lstStyle>
          <a:p>
            <a:endParaRPr/>
          </a:p>
        </p:txBody>
      </p:sp>
      <p:sp>
        <p:nvSpPr>
          <p:cNvPr id="4" name="Holder 4"/>
          <p:cNvSpPr>
            <a:spLocks noGrp="1"/>
          </p:cNvSpPr>
          <p:nvPr>
            <p:ph sz="half" idx="3"/>
          </p:nvPr>
        </p:nvSpPr>
        <p:spPr>
          <a:xfrm>
            <a:off x="6278880" y="1577340"/>
            <a:ext cx="5303520" cy="384721"/>
          </a:xfrm>
          <a:prstGeom prst="rect">
            <a:avLst/>
          </a:prstGeom>
        </p:spPr>
        <p:txBody>
          <a:bodyPr wrap="square" lIns="0" tIns="0" rIns="0" bIns="0">
            <a:spAutoFit/>
          </a:bodyPr>
          <a:lstStyle>
            <a:lvl1pPr>
              <a:defRPr sz="2500">
                <a:solidFill>
                  <a:schemeClr val="tx1"/>
                </a:solidFill>
              </a:defRPr>
            </a:lvl1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837514" y="2597670"/>
            <a:ext cx="10516971" cy="338554"/>
          </a:xfrm>
          <a:prstGeom prst="rect">
            <a:avLst/>
          </a:prstGeom>
        </p:spPr>
        <p:txBody>
          <a:bodyPr wrap="square" lIns="0" tIns="0" rIns="0" bIns="0">
            <a:spAutoFit/>
          </a:bodyPr>
          <a:lstStyle>
            <a:lvl1pPr>
              <a:defRPr sz="2200" b="0" i="0">
                <a:solidFill>
                  <a:srgbClr val="6D6E71"/>
                </a:solidFill>
                <a:latin typeface="Arial"/>
                <a:cs typeface="Arial"/>
              </a:defRPr>
            </a:lvl1pPr>
          </a:lstStyle>
          <a:p>
            <a:endParaRPr dirty="0"/>
          </a:p>
        </p:txBody>
      </p:sp>
      <p:pic>
        <p:nvPicPr>
          <p:cNvPr id="6" name="Picture 4" descr="\\global.srtechnics.com\user\HOME2\A506570\Documents\savvy-fare-logo-wp-300x20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6160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4" r:id="rId4"/>
    <p:sldLayoutId id="2147483666" r:id="rId5"/>
    <p:sldLayoutId id="2147483663" r:id="rId6"/>
  </p:sldLayoutIdLst>
  <p:timing>
    <p:tnLst>
      <p:par>
        <p:cTn id="1" dur="indefinite" restart="never" nodeType="tmRoot"/>
      </p:par>
    </p:tnLst>
  </p:timing>
  <p:hf hdr="0" ftr="0" dt="0"/>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h/url?sa=i&amp;rct=j&amp;q=&amp;esrc=s&amp;source=images&amp;cd=&amp;cad=rja&amp;uact=8&amp;ved=0ahUKEwilkprDjrLZAhUIthQKHXrRANIQjRwIBw&amp;url=http://www.potencialissa.com/programa-elevando-tus-estandares-de-liderazgo&amp;psig=AOvVaw2sV3iIHtFt9GEB9qY5mY23&amp;ust=151913422059580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lum/>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3177"/>
          <a:stretch/>
        </p:blipFill>
        <p:spPr bwMode="auto">
          <a:xfrm>
            <a:off x="0" y="0"/>
            <a:ext cx="3124200"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a:spLocks noGrp="1"/>
          </p:cNvSpPr>
          <p:nvPr>
            <p:ph type="subTitle" idx="4294967295"/>
          </p:nvPr>
        </p:nvSpPr>
        <p:spPr>
          <a:xfrm>
            <a:off x="304800" y="4800600"/>
            <a:ext cx="3048000" cy="1785104"/>
          </a:xfrm>
          <a:prstGeom prst="rect">
            <a:avLst/>
          </a:prstGeom>
        </p:spPr>
        <p:txBody>
          <a:bodyPr/>
          <a:lstStyle/>
          <a:p>
            <a:pPr algn="l"/>
            <a:r>
              <a:rPr lang="sr-Latn-RS" sz="3200" b="1" dirty="0">
                <a:solidFill>
                  <a:schemeClr val="bg1">
                    <a:lumMod val="85000"/>
                  </a:schemeClr>
                </a:solidFill>
                <a:effectLst>
                  <a:outerShdw blurRad="38100" dist="38100" dir="2700000" algn="tl">
                    <a:srgbClr val="000000">
                      <a:alpha val="43137"/>
                    </a:srgbClr>
                  </a:outerShdw>
                </a:effectLst>
              </a:rPr>
              <a:t>Ž</a:t>
            </a:r>
            <a:r>
              <a:rPr lang="en-US" sz="3200" b="1" dirty="0" smtClean="0">
                <a:solidFill>
                  <a:schemeClr val="bg1">
                    <a:lumMod val="85000"/>
                  </a:schemeClr>
                </a:solidFill>
                <a:effectLst>
                  <a:outerShdw blurRad="38100" dist="38100" dir="2700000" algn="tl">
                    <a:srgbClr val="000000">
                      <a:alpha val="43137"/>
                    </a:srgbClr>
                  </a:outerShdw>
                </a:effectLst>
              </a:rPr>
              <a:t>aklina </a:t>
            </a:r>
          </a:p>
          <a:p>
            <a:pPr algn="l"/>
            <a:r>
              <a:rPr lang="en-US" sz="3200" b="1" dirty="0" smtClean="0">
                <a:solidFill>
                  <a:schemeClr val="bg1">
                    <a:lumMod val="85000"/>
                  </a:schemeClr>
                </a:solidFill>
                <a:effectLst>
                  <a:outerShdw blurRad="38100" dist="38100" dir="2700000" algn="tl">
                    <a:srgbClr val="000000">
                      <a:alpha val="43137"/>
                    </a:srgbClr>
                  </a:outerShdw>
                </a:effectLst>
              </a:rPr>
              <a:t>Teofilovi</a:t>
            </a:r>
            <a:r>
              <a:rPr lang="sr-Latn-RS" sz="3200" b="1" dirty="0">
                <a:solidFill>
                  <a:schemeClr val="bg1">
                    <a:lumMod val="85000"/>
                  </a:schemeClr>
                </a:solidFill>
                <a:effectLst>
                  <a:outerShdw blurRad="38100" dist="38100" dir="2700000" algn="tl">
                    <a:srgbClr val="000000">
                      <a:alpha val="43137"/>
                    </a:srgbClr>
                  </a:outerShdw>
                </a:effectLst>
              </a:rPr>
              <a:t>ć</a:t>
            </a:r>
            <a:endParaRPr lang="en-US" sz="3200" b="1" dirty="0" smtClean="0">
              <a:solidFill>
                <a:schemeClr val="bg1">
                  <a:lumMod val="85000"/>
                </a:schemeClr>
              </a:solidFill>
              <a:effectLst>
                <a:outerShdw blurRad="38100" dist="38100" dir="2700000" algn="tl">
                  <a:srgbClr val="000000">
                    <a:alpha val="43137"/>
                  </a:srgbClr>
                </a:outerShdw>
              </a:effectLst>
            </a:endParaRPr>
          </a:p>
          <a:p>
            <a:pPr algn="l"/>
            <a:endParaRPr lang="en-US" sz="2800" b="1" dirty="0" smtClean="0">
              <a:solidFill>
                <a:schemeClr val="bg1">
                  <a:lumMod val="85000"/>
                </a:schemeClr>
              </a:solidFill>
              <a:effectLst>
                <a:outerShdw blurRad="38100" dist="38100" dir="2700000" algn="tl">
                  <a:srgbClr val="000000">
                    <a:alpha val="43137"/>
                  </a:srgbClr>
                </a:outerShdw>
              </a:effectLst>
            </a:endParaRPr>
          </a:p>
          <a:p>
            <a:pPr algn="l"/>
            <a:r>
              <a:rPr lang="en-US" sz="2400" b="1" dirty="0" smtClean="0">
                <a:solidFill>
                  <a:schemeClr val="bg1">
                    <a:lumMod val="85000"/>
                  </a:schemeClr>
                </a:solidFill>
                <a:effectLst>
                  <a:outerShdw blurRad="38100" dist="38100" dir="2700000" algn="tl">
                    <a:srgbClr val="000000">
                      <a:alpha val="43137"/>
                    </a:srgbClr>
                  </a:outerShdw>
                </a:effectLst>
              </a:rPr>
              <a:t>23. februar 2018</a:t>
            </a:r>
            <a:r>
              <a:rPr lang="sr-Latn-RS" sz="2400" b="1" dirty="0" smtClean="0">
                <a:solidFill>
                  <a:schemeClr val="bg1">
                    <a:lumMod val="85000"/>
                  </a:schemeClr>
                </a:solidFill>
                <a:effectLst>
                  <a:outerShdw blurRad="38100" dist="38100" dir="2700000" algn="tl">
                    <a:srgbClr val="000000">
                      <a:alpha val="43137"/>
                    </a:srgbClr>
                  </a:outerShdw>
                </a:effectLst>
              </a:rPr>
              <a:t>.</a:t>
            </a:r>
            <a:endParaRPr lang="en-GB" sz="2400" b="1" dirty="0">
              <a:solidFill>
                <a:schemeClr val="bg1">
                  <a:lumMod val="85000"/>
                </a:schemeClr>
              </a:solidFill>
              <a:effectLst>
                <a:outerShdw blurRad="38100" dist="38100" dir="2700000" algn="tl">
                  <a:srgbClr val="000000">
                    <a:alpha val="43137"/>
                  </a:srgbClr>
                </a:outerShdw>
              </a:effectLst>
            </a:endParaRPr>
          </a:p>
        </p:txBody>
      </p:sp>
      <p:sp>
        <p:nvSpPr>
          <p:cNvPr id="5" name="Title 1"/>
          <p:cNvSpPr>
            <a:spLocks noGrp="1"/>
          </p:cNvSpPr>
          <p:nvPr>
            <p:ph type="ctrTitle"/>
          </p:nvPr>
        </p:nvSpPr>
        <p:spPr>
          <a:xfrm>
            <a:off x="304800" y="304800"/>
            <a:ext cx="8915400" cy="1600200"/>
          </a:xfrm>
          <a:prstGeom prst="round2DiagRect">
            <a:avLst/>
          </a:prstGeom>
          <a:solidFill>
            <a:schemeClr val="bg1">
              <a:lumMod val="85000"/>
              <a:alpha val="70000"/>
            </a:schemeClr>
          </a:solidFill>
        </p:spPr>
        <p:txBody>
          <a:bodyPr anchor="ctr">
            <a:noAutofit/>
          </a:bodyPr>
          <a:lstStyle/>
          <a:p>
            <a:pPr marL="361950" algn="l"/>
            <a:r>
              <a:rPr lang="sr-Latn-RS" sz="5400" b="1" dirty="0" smtClean="0">
                <a:solidFill>
                  <a:schemeClr val="tx1"/>
                </a:solidFill>
                <a:effectLst>
                  <a:outerShdw blurRad="38100" dist="38100" dir="2700000" algn="tl">
                    <a:srgbClr val="000000">
                      <a:alpha val="43137"/>
                    </a:srgbClr>
                  </a:outerShdw>
                </a:effectLst>
              </a:rPr>
              <a:t>Visoko</a:t>
            </a:r>
            <a:r>
              <a:rPr lang="en-US" sz="5400" b="1" dirty="0" smtClean="0">
                <a:solidFill>
                  <a:schemeClr val="tx1"/>
                </a:solidFill>
                <a:effectLst>
                  <a:outerShdw blurRad="38100" dist="38100" dir="2700000" algn="tl">
                    <a:srgbClr val="000000">
                      <a:alpha val="43137"/>
                    </a:srgbClr>
                  </a:outerShdw>
                </a:effectLst>
              </a:rPr>
              <a:t>-</a:t>
            </a:r>
            <a:r>
              <a:rPr lang="sr-Latn-RS" sz="5400" b="1" dirty="0" smtClean="0">
                <a:solidFill>
                  <a:schemeClr val="tx1"/>
                </a:solidFill>
                <a:effectLst>
                  <a:outerShdw blurRad="38100" dist="38100" dir="2700000" algn="tl">
                    <a:srgbClr val="000000">
                      <a:alpha val="43137"/>
                    </a:srgbClr>
                  </a:outerShdw>
                </a:effectLst>
              </a:rPr>
              <a:t>efikasni</a:t>
            </a:r>
            <a:r>
              <a:rPr lang="en-US" sz="5400" b="1" dirty="0" smtClean="0">
                <a:solidFill>
                  <a:schemeClr val="tx1"/>
                </a:solidFill>
                <a:effectLst>
                  <a:outerShdw blurRad="38100" dist="38100" dir="2700000" algn="tl">
                    <a:srgbClr val="000000">
                      <a:alpha val="43137"/>
                    </a:srgbClr>
                  </a:outerShdw>
                </a:effectLst>
              </a:rPr>
              <a:t> timovi</a:t>
            </a:r>
            <a:r>
              <a:rPr lang="en-US" sz="5400" b="1" dirty="0" smtClean="0">
                <a:solidFill>
                  <a:schemeClr val="tx1"/>
                </a:solidFill>
              </a:rPr>
              <a:t/>
            </a:r>
            <a:br>
              <a:rPr lang="en-US" sz="5400" b="1" dirty="0" smtClean="0">
                <a:solidFill>
                  <a:schemeClr val="tx1"/>
                </a:solidFill>
              </a:rPr>
            </a:br>
            <a:r>
              <a:rPr lang="en-US" sz="2800" b="1" dirty="0" smtClean="0">
                <a:solidFill>
                  <a:schemeClr val="tx1"/>
                </a:solidFill>
              </a:rPr>
              <a:t>“Celina je vi</a:t>
            </a:r>
            <a:r>
              <a:rPr lang="sr-Latn-RS" sz="2800" b="1" dirty="0" smtClean="0">
                <a:solidFill>
                  <a:schemeClr val="tx1"/>
                </a:solidFill>
              </a:rPr>
              <a:t>š</a:t>
            </a:r>
            <a:r>
              <a:rPr lang="en-US" sz="2800" b="1" dirty="0" smtClean="0">
                <a:solidFill>
                  <a:schemeClr val="tx1"/>
                </a:solidFill>
              </a:rPr>
              <a:t>e od zbira njenih sastavnih delova”</a:t>
            </a:r>
            <a:endParaRPr lang="en-GB" sz="2800" b="1" dirty="0">
              <a:solidFill>
                <a:schemeClr val="tx1"/>
              </a:solidFill>
            </a:endParaRPr>
          </a:p>
        </p:txBody>
      </p:sp>
    </p:spTree>
    <p:extLst>
      <p:ext uri="{BB962C8B-B14F-4D97-AF65-F5344CB8AC3E}">
        <p14:creationId xmlns:p14="http://schemas.microsoft.com/office/powerpoint/2010/main" val="2050937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dventure_backpack_clouds_fog_man_nature_person_rock-929605 (1).jpg"/>
          <p:cNvPicPr>
            <a:picLocks noChangeAspect="1"/>
          </p:cNvPicPr>
          <p:nvPr/>
        </p:nvPicPr>
        <p:blipFill>
          <a:blip r:embed="rId3" cstate="print">
            <a:lum contrast="10000"/>
          </a:blip>
          <a:srcRect r="45926"/>
          <a:stretch>
            <a:fillRect/>
          </a:stretch>
        </p:blipFill>
        <p:spPr>
          <a:xfrm>
            <a:off x="0" y="0"/>
            <a:ext cx="5562600" cy="6858000"/>
          </a:xfrm>
          <a:prstGeom prst="rect">
            <a:avLst/>
          </a:prstGeom>
        </p:spPr>
      </p:pic>
      <p:pic>
        <p:nvPicPr>
          <p:cNvPr id="4" name="Picture 4" descr="\\global.srtechnics.com\user\HOME2\A506570\Documents\savvy-fare-logo-wp-300x2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086600" y="1219200"/>
            <a:ext cx="4572000" cy="4419600"/>
          </a:xfrm>
          <a:prstGeom prst="rect">
            <a:avLst/>
          </a:prstGeom>
        </p:spPr>
        <p:txBody>
          <a:bodyPr wrap="square" lIns="0" tIns="0" rIns="0" bIns="0" anchor="ctr">
            <a:normAutofit fontScale="25000" lnSpcReduction="20000"/>
          </a:bodyPr>
          <a:lstStyle>
            <a:lvl1pPr>
              <a:defRPr sz="3500" b="0" i="0">
                <a:solidFill>
                  <a:srgbClr val="D61F2A"/>
                </a:solidFill>
                <a:latin typeface="Arial"/>
                <a:ea typeface="+mj-ea"/>
                <a:cs typeface="Arial"/>
              </a:defRPr>
            </a:lvl1pPr>
          </a:lstStyle>
          <a:p>
            <a:pPr algn="ctr"/>
            <a:r>
              <a:rPr lang="sr-Latn-RS" sz="32000" b="1" kern="0" dirty="0" smtClean="0">
                <a:solidFill>
                  <a:schemeClr val="tx2"/>
                </a:solidFill>
              </a:rPr>
              <a:t> </a:t>
            </a:r>
            <a:r>
              <a:rPr lang="vi-VN" sz="19200" kern="0" dirty="0" smtClean="0">
                <a:solidFill>
                  <a:schemeClr val="tx2"/>
                </a:solidFill>
              </a:rPr>
              <a:t>Pravi razliku između uspešnih i neuspešnih timova/</a:t>
            </a:r>
            <a:endParaRPr lang="en-US" sz="19200" kern="0" dirty="0" smtClean="0">
              <a:solidFill>
                <a:schemeClr val="tx2"/>
              </a:solidFill>
            </a:endParaRPr>
          </a:p>
          <a:p>
            <a:pPr algn="ctr"/>
            <a:r>
              <a:rPr lang="vi-VN" sz="19200" kern="0" dirty="0" smtClean="0">
                <a:solidFill>
                  <a:schemeClr val="tx2"/>
                </a:solidFill>
              </a:rPr>
              <a:t>organizacija</a:t>
            </a:r>
          </a:p>
          <a:p>
            <a:pPr algn="ctr"/>
            <a:endParaRPr lang="en-GB" sz="17600" kern="0" dirty="0">
              <a:solidFill>
                <a:schemeClr val="tx2"/>
              </a:solidFill>
            </a:endParaRPr>
          </a:p>
        </p:txBody>
      </p:sp>
      <p:pic>
        <p:nvPicPr>
          <p:cNvPr id="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177"/>
          <a:stretch/>
        </p:blipFill>
        <p:spPr bwMode="auto">
          <a:xfrm>
            <a:off x="5392674" y="0"/>
            <a:ext cx="140665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908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90599" y="2895599"/>
            <a:ext cx="2823053" cy="1752594"/>
            <a:chOff x="148747" y="3461853"/>
            <a:chExt cx="2823053" cy="1186347"/>
          </a:xfrm>
        </p:grpSpPr>
        <p:sp>
          <p:nvSpPr>
            <p:cNvPr id="7" name="Rectangle 6"/>
            <p:cNvSpPr/>
            <p:nvPr/>
          </p:nvSpPr>
          <p:spPr>
            <a:xfrm>
              <a:off x="268339" y="3461853"/>
              <a:ext cx="1175809"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2"/>
                  </a:solidFill>
                </a:rPr>
                <a:t>1 dan</a:t>
              </a:r>
              <a:endParaRPr lang="en-US" sz="2800" b="1" dirty="0">
                <a:solidFill>
                  <a:schemeClr val="tx2"/>
                </a:solidFill>
              </a:endParaRPr>
            </a:p>
          </p:txBody>
        </p:sp>
        <p:sp>
          <p:nvSpPr>
            <p:cNvPr id="22" name="Pentagon 21"/>
            <p:cNvSpPr/>
            <p:nvPr/>
          </p:nvSpPr>
          <p:spPr>
            <a:xfrm>
              <a:off x="148747" y="3991800"/>
              <a:ext cx="2823053" cy="6564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buClr>
                  <a:schemeClr val="tx1"/>
                </a:buClr>
              </a:pPr>
              <a:r>
                <a:rPr lang="sr-Latn-RS" sz="2400" b="1" dirty="0" smtClean="0">
                  <a:solidFill>
                    <a:schemeClr val="bg1"/>
                  </a:solidFill>
                </a:rPr>
                <a:t>Ugovaranje</a:t>
              </a:r>
              <a:endParaRPr lang="en-US" sz="2400" b="1" dirty="0">
                <a:solidFill>
                  <a:schemeClr val="bg1"/>
                </a:solidFill>
              </a:endParaRPr>
            </a:p>
          </p:txBody>
        </p:sp>
      </p:grpSp>
      <p:grpSp>
        <p:nvGrpSpPr>
          <p:cNvPr id="20" name="Group 19"/>
          <p:cNvGrpSpPr/>
          <p:nvPr/>
        </p:nvGrpSpPr>
        <p:grpSpPr>
          <a:xfrm>
            <a:off x="3966053" y="2819400"/>
            <a:ext cx="2823053" cy="1828800"/>
            <a:chOff x="3124200" y="3404616"/>
            <a:chExt cx="2823053" cy="1243584"/>
          </a:xfrm>
        </p:grpSpPr>
        <p:sp>
          <p:nvSpPr>
            <p:cNvPr id="8" name="Rectangle 7"/>
            <p:cNvSpPr/>
            <p:nvPr/>
          </p:nvSpPr>
          <p:spPr>
            <a:xfrm>
              <a:off x="3272947" y="3404616"/>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rPr>
                <a:t>1</a:t>
              </a:r>
              <a:r>
                <a:rPr lang="sr-Latn-RS" sz="2800" b="1" dirty="0">
                  <a:solidFill>
                    <a:schemeClr val="tx2"/>
                  </a:solidFill>
                </a:rPr>
                <a:t>-</a:t>
              </a:r>
              <a:r>
                <a:rPr lang="en-US" sz="2800" b="1" dirty="0">
                  <a:solidFill>
                    <a:schemeClr val="tx2"/>
                  </a:solidFill>
                </a:rPr>
                <a:t> </a:t>
              </a:r>
              <a:r>
                <a:rPr lang="sr-Latn-RS" sz="2800" b="1" dirty="0">
                  <a:solidFill>
                    <a:schemeClr val="tx2"/>
                  </a:solidFill>
                </a:rPr>
                <a:t>2 nedelje</a:t>
              </a:r>
              <a:endParaRPr lang="en-US" sz="2800" b="1" dirty="0">
                <a:solidFill>
                  <a:schemeClr val="tx2"/>
                </a:solidFill>
              </a:endParaRPr>
            </a:p>
          </p:txBody>
        </p:sp>
        <p:sp>
          <p:nvSpPr>
            <p:cNvPr id="23" name="Pentagon 22"/>
            <p:cNvSpPr/>
            <p:nvPr/>
          </p:nvSpPr>
          <p:spPr>
            <a:xfrm>
              <a:off x="3124200" y="3991800"/>
              <a:ext cx="2823053" cy="6564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buClr>
                  <a:schemeClr val="tx1"/>
                </a:buClr>
              </a:pPr>
              <a:r>
                <a:rPr lang="sr-Latn-RS" sz="2400" b="1" dirty="0">
                  <a:solidFill>
                    <a:schemeClr val="bg1"/>
                  </a:solidFill>
                </a:rPr>
                <a:t>Otkrivanje</a:t>
              </a:r>
              <a:endParaRPr lang="en-US" sz="2400" b="1" dirty="0">
                <a:solidFill>
                  <a:schemeClr val="bg1"/>
                </a:solidFill>
              </a:endParaRPr>
            </a:p>
          </p:txBody>
        </p:sp>
      </p:grpSp>
      <p:grpSp>
        <p:nvGrpSpPr>
          <p:cNvPr id="21" name="Group 20"/>
          <p:cNvGrpSpPr/>
          <p:nvPr/>
        </p:nvGrpSpPr>
        <p:grpSpPr>
          <a:xfrm>
            <a:off x="7014053" y="2895600"/>
            <a:ext cx="3196747" cy="1752596"/>
            <a:chOff x="6172200" y="3456434"/>
            <a:chExt cx="3196747" cy="1191766"/>
          </a:xfrm>
        </p:grpSpPr>
        <p:sp>
          <p:nvSpPr>
            <p:cNvPr id="9" name="Rectangle 8"/>
            <p:cNvSpPr/>
            <p:nvPr/>
          </p:nvSpPr>
          <p:spPr>
            <a:xfrm>
              <a:off x="6320947" y="3456434"/>
              <a:ext cx="2590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2800" b="1" dirty="0">
                  <a:solidFill>
                    <a:schemeClr val="tx2"/>
                  </a:solidFill>
                </a:rPr>
                <a:t>6</a:t>
              </a:r>
              <a:r>
                <a:rPr lang="en-US" sz="2800" b="1" dirty="0">
                  <a:solidFill>
                    <a:schemeClr val="tx2"/>
                  </a:solidFill>
                </a:rPr>
                <a:t> </a:t>
              </a:r>
              <a:r>
                <a:rPr lang="sr-Latn-RS" sz="2800" b="1" dirty="0">
                  <a:solidFill>
                    <a:schemeClr val="tx2"/>
                  </a:solidFill>
                </a:rPr>
                <a:t>-</a:t>
              </a:r>
              <a:r>
                <a:rPr lang="en-US" sz="2800" b="1" dirty="0">
                  <a:solidFill>
                    <a:schemeClr val="tx2"/>
                  </a:solidFill>
                </a:rPr>
                <a:t> </a:t>
              </a:r>
              <a:r>
                <a:rPr lang="sr-Latn-RS" sz="2800" b="1" dirty="0">
                  <a:solidFill>
                    <a:schemeClr val="tx2"/>
                  </a:solidFill>
                </a:rPr>
                <a:t>12 meseci</a:t>
              </a:r>
              <a:endParaRPr lang="en-US" sz="2800" b="1" dirty="0">
                <a:solidFill>
                  <a:schemeClr val="tx2"/>
                </a:solidFill>
              </a:endParaRPr>
            </a:p>
          </p:txBody>
        </p:sp>
        <p:sp>
          <p:nvSpPr>
            <p:cNvPr id="24" name="Pentagon 23"/>
            <p:cNvSpPr/>
            <p:nvPr/>
          </p:nvSpPr>
          <p:spPr>
            <a:xfrm>
              <a:off x="6172200" y="3991800"/>
              <a:ext cx="3196747" cy="656400"/>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90000"/>
                </a:lnSpc>
                <a:buClr>
                  <a:schemeClr val="tx1"/>
                </a:buClr>
              </a:pPr>
              <a:r>
                <a:rPr lang="sr-Latn-RS" sz="2400" b="1" dirty="0">
                  <a:solidFill>
                    <a:schemeClr val="bg1"/>
                  </a:solidFill>
                </a:rPr>
                <a:t>Timsko putovanje- intervencije</a:t>
              </a:r>
              <a:endParaRPr lang="en-US" sz="2400" b="1" dirty="0">
                <a:solidFill>
                  <a:schemeClr val="bg1"/>
                </a:solidFill>
              </a:endParaRPr>
            </a:p>
          </p:txBody>
        </p:sp>
      </p:grpSp>
      <p:sp>
        <p:nvSpPr>
          <p:cNvPr id="2" name="TextBox 1"/>
          <p:cNvSpPr txBox="1"/>
          <p:nvPr/>
        </p:nvSpPr>
        <p:spPr>
          <a:xfrm>
            <a:off x="533400" y="457200"/>
            <a:ext cx="3429000" cy="1323439"/>
          </a:xfrm>
          <a:prstGeom prst="rect">
            <a:avLst/>
          </a:prstGeom>
          <a:noFill/>
        </p:spPr>
        <p:txBody>
          <a:bodyPr wrap="square" rtlCol="0">
            <a:spAutoFit/>
          </a:bodyPr>
          <a:lstStyle/>
          <a:p>
            <a:r>
              <a:rPr lang="en-US" sz="4000" b="1" kern="0" dirty="0" smtClean="0">
                <a:solidFill>
                  <a:schemeClr val="tx2"/>
                </a:solidFill>
                <a:latin typeface="Arial"/>
                <a:ea typeface="+mj-ea"/>
                <a:cs typeface="Arial"/>
              </a:rPr>
              <a:t>Ostvarivanje</a:t>
            </a:r>
          </a:p>
          <a:p>
            <a:r>
              <a:rPr lang="en-US" sz="4000" b="1" kern="0" dirty="0" smtClean="0">
                <a:solidFill>
                  <a:schemeClr val="tx2"/>
                </a:solidFill>
                <a:latin typeface="Arial"/>
                <a:ea typeface="+mj-ea"/>
                <a:cs typeface="Arial"/>
              </a:rPr>
              <a:t>ciljeva</a:t>
            </a:r>
            <a:endParaRPr lang="en-US" sz="4000" b="1" kern="0" dirty="0">
              <a:solidFill>
                <a:schemeClr val="tx2"/>
              </a:solidFill>
              <a:latin typeface="Arial"/>
              <a:ea typeface="+mj-ea"/>
              <a:cs typeface="Arial"/>
            </a:endParaRPr>
          </a:p>
        </p:txBody>
      </p:sp>
      <p:sp>
        <p:nvSpPr>
          <p:cNvPr id="3" name="TextBox 2"/>
          <p:cNvSpPr txBox="1"/>
          <p:nvPr/>
        </p:nvSpPr>
        <p:spPr>
          <a:xfrm>
            <a:off x="6400800" y="457200"/>
            <a:ext cx="4343400" cy="1323439"/>
          </a:xfrm>
          <a:prstGeom prst="rect">
            <a:avLst/>
          </a:prstGeom>
          <a:noFill/>
        </p:spPr>
        <p:txBody>
          <a:bodyPr wrap="square" rtlCol="0">
            <a:spAutoFit/>
          </a:bodyPr>
          <a:lstStyle/>
          <a:p>
            <a:r>
              <a:rPr lang="en-US" sz="4000" b="1" kern="0" dirty="0">
                <a:solidFill>
                  <a:schemeClr val="tx2"/>
                </a:solidFill>
                <a:latin typeface="Arial"/>
                <a:ea typeface="+mj-ea"/>
                <a:cs typeface="Arial"/>
              </a:rPr>
              <a:t>Ostvarivanje </a:t>
            </a:r>
            <a:r>
              <a:rPr lang="en-US" sz="4000" b="1" kern="0" dirty="0">
                <a:solidFill>
                  <a:srgbClr val="FF0000"/>
                </a:solidFill>
                <a:latin typeface="Arial"/>
                <a:ea typeface="+mj-ea"/>
                <a:cs typeface="Arial"/>
              </a:rPr>
              <a:t>izazovnih</a:t>
            </a:r>
            <a:r>
              <a:rPr lang="en-US" sz="4000" b="1" kern="0" dirty="0">
                <a:solidFill>
                  <a:schemeClr val="tx2"/>
                </a:solidFill>
                <a:latin typeface="Arial"/>
                <a:ea typeface="+mj-ea"/>
                <a:cs typeface="Arial"/>
              </a:rPr>
              <a:t> ciljeva</a:t>
            </a:r>
          </a:p>
        </p:txBody>
      </p:sp>
      <p:sp>
        <p:nvSpPr>
          <p:cNvPr id="4" name="Right Arrow 3"/>
          <p:cNvSpPr/>
          <p:nvPr/>
        </p:nvSpPr>
        <p:spPr>
          <a:xfrm>
            <a:off x="4191000" y="838200"/>
            <a:ext cx="1752600" cy="76200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33177"/>
          <a:stretch/>
        </p:blipFill>
        <p:spPr bwMode="auto">
          <a:xfrm>
            <a:off x="10972800" y="0"/>
            <a:ext cx="1219200" cy="68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999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0-#ppt_w/2"/>
                                          </p:val>
                                        </p:tav>
                                        <p:tav tm="100000">
                                          <p:val>
                                            <p:strVal val="#ppt_x"/>
                                          </p:val>
                                        </p:tav>
                                      </p:tavLst>
                                    </p:anim>
                                    <p:anim calcmode="lin" valueType="num">
                                      <p:cBhvr additive="base">
                                        <p:cTn id="20"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rot="752816">
            <a:off x="4597528" y="2782639"/>
            <a:ext cx="3386495" cy="2848218"/>
          </a:xfrm>
          <a:prstGeom prst="rect">
            <a:avLst/>
          </a:prstGeom>
          <a:noFill/>
          <a:scene3d>
            <a:camera prst="orthographicFront">
              <a:rot lat="0" lon="0" rev="0"/>
            </a:camera>
            <a:lightRig rig="threePt" dir="t"/>
          </a:scene3d>
        </p:spPr>
        <p:txBody>
          <a:bodyPr spcFirstLastPara="1" wrap="none" lIns="96661" tIns="48331" rIns="96661" bIns="48331">
            <a:prstTxWarp prst="textArchDown">
              <a:avLst/>
            </a:prstTxWarp>
            <a:spAutoFit/>
          </a:bodyPr>
          <a:lstStyle/>
          <a:p>
            <a:pPr algn="ctr">
              <a:defRPr/>
            </a:pPr>
            <a:r>
              <a:rPr lang="de-CH" sz="1200" b="1" dirty="0" smtClean="0">
                <a:ln w="1905"/>
                <a:solidFill>
                  <a:schemeClr val="bg1"/>
                </a:solidFill>
                <a:ea typeface="+mn-ea"/>
                <a:cs typeface="Arial" charset="0"/>
              </a:rPr>
              <a:t>T</a:t>
            </a:r>
            <a:r>
              <a:rPr lang="sr-Latn-RS" sz="1200" b="1" dirty="0" smtClean="0">
                <a:ln w="1905"/>
                <a:solidFill>
                  <a:schemeClr val="bg1"/>
                </a:solidFill>
                <a:cs typeface="Arial" charset="0"/>
              </a:rPr>
              <a:t>IMSKI</a:t>
            </a:r>
            <a:endParaRPr lang="de-CH" sz="1200" b="1" dirty="0">
              <a:ln w="1905"/>
              <a:solidFill>
                <a:schemeClr val="bg1"/>
              </a:solidFill>
              <a:ea typeface="+mn-ea"/>
              <a:cs typeface="Arial" charset="0"/>
            </a:endParaRPr>
          </a:p>
          <a:p>
            <a:pPr algn="ctr">
              <a:defRPr/>
            </a:pPr>
            <a:r>
              <a:rPr lang="de-CH" sz="1200" b="1" dirty="0" smtClean="0">
                <a:ln w="1905"/>
                <a:solidFill>
                  <a:schemeClr val="bg1"/>
                </a:solidFill>
                <a:ea typeface="+mn-ea"/>
                <a:cs typeface="Arial" charset="0"/>
              </a:rPr>
              <a:t>PROTO</a:t>
            </a:r>
            <a:r>
              <a:rPr lang="sr-Latn-RS" sz="1200" b="1" dirty="0" smtClean="0">
                <a:ln w="1905"/>
                <a:solidFill>
                  <a:schemeClr val="bg1"/>
                </a:solidFill>
                <a:ea typeface="+mn-ea"/>
                <a:cs typeface="Arial" charset="0"/>
              </a:rPr>
              <a:t>KOLI</a:t>
            </a:r>
            <a:endParaRPr lang="de-CH" sz="1200" b="1" dirty="0">
              <a:ln w="1905"/>
              <a:solidFill>
                <a:schemeClr val="bg1"/>
              </a:solidFill>
              <a:ea typeface="+mn-ea"/>
              <a:cs typeface="Arial" charset="0"/>
            </a:endParaRPr>
          </a:p>
        </p:txBody>
      </p:sp>
      <p:sp>
        <p:nvSpPr>
          <p:cNvPr id="2" name="TextBox 1"/>
          <p:cNvSpPr txBox="1"/>
          <p:nvPr/>
        </p:nvSpPr>
        <p:spPr>
          <a:xfrm>
            <a:off x="6934200" y="1082219"/>
            <a:ext cx="4267200" cy="4708981"/>
          </a:xfrm>
          <a:prstGeom prst="rect">
            <a:avLst/>
          </a:prstGeom>
          <a:noFill/>
        </p:spPr>
        <p:txBody>
          <a:bodyPr wrap="square" rtlCol="0">
            <a:spAutoFit/>
          </a:bodyPr>
          <a:lstStyle/>
          <a:p>
            <a:pPr algn="ctr"/>
            <a:r>
              <a:rPr lang="sr-Latn-RS" sz="4400" b="1" kern="0" dirty="0" smtClean="0">
                <a:solidFill>
                  <a:schemeClr val="tx2"/>
                </a:solidFill>
                <a:effectLst>
                  <a:outerShdw blurRad="38100" dist="38100" dir="2700000" algn="tl">
                    <a:srgbClr val="000000">
                      <a:alpha val="43137"/>
                    </a:srgbClr>
                  </a:outerShdw>
                </a:effectLst>
              </a:rPr>
              <a:t>Usaglašavanje u </a:t>
            </a:r>
            <a:r>
              <a:rPr lang="en-US" sz="4400" b="1" kern="0" dirty="0" smtClean="0">
                <a:solidFill>
                  <a:schemeClr val="tx2"/>
                </a:solidFill>
                <a:effectLst>
                  <a:outerShdw blurRad="38100" dist="38100" dir="2700000" algn="tl">
                    <a:srgbClr val="000000">
                      <a:alpha val="43137"/>
                    </a:srgbClr>
                  </a:outerShdw>
                </a:effectLst>
              </a:rPr>
              <a:t>5 </a:t>
            </a:r>
            <a:r>
              <a:rPr lang="en-US" sz="4400" b="1" kern="0" dirty="0">
                <a:solidFill>
                  <a:schemeClr val="tx2"/>
                </a:solidFill>
                <a:effectLst>
                  <a:outerShdw blurRad="38100" dist="38100" dir="2700000" algn="tl">
                    <a:srgbClr val="000000">
                      <a:alpha val="43137"/>
                    </a:srgbClr>
                  </a:outerShdw>
                </a:effectLst>
              </a:rPr>
              <a:t>klju</a:t>
            </a:r>
            <a:r>
              <a:rPr lang="sr-Latn-RS" sz="4400" b="1" kern="0" dirty="0">
                <a:solidFill>
                  <a:schemeClr val="tx2"/>
                </a:solidFill>
                <a:effectLst>
                  <a:outerShdw blurRad="38100" dist="38100" dir="2700000" algn="tl">
                    <a:srgbClr val="000000">
                      <a:alpha val="43137"/>
                    </a:srgbClr>
                  </a:outerShdw>
                </a:effectLst>
              </a:rPr>
              <a:t>č</a:t>
            </a:r>
            <a:r>
              <a:rPr lang="en-US" sz="4400" b="1" kern="0" dirty="0">
                <a:solidFill>
                  <a:schemeClr val="tx2"/>
                </a:solidFill>
                <a:effectLst>
                  <a:outerShdw blurRad="38100" dist="38100" dir="2700000" algn="tl">
                    <a:srgbClr val="000000">
                      <a:alpha val="43137"/>
                    </a:srgbClr>
                  </a:outerShdw>
                </a:effectLst>
              </a:rPr>
              <a:t>nih </a:t>
            </a:r>
            <a:r>
              <a:rPr lang="en-US" sz="4400" b="1" kern="0" dirty="0" smtClean="0">
                <a:solidFill>
                  <a:schemeClr val="tx2"/>
                </a:solidFill>
                <a:effectLst>
                  <a:outerShdw blurRad="38100" dist="38100" dir="2700000" algn="tl">
                    <a:srgbClr val="000000">
                      <a:alpha val="43137"/>
                    </a:srgbClr>
                  </a:outerShdw>
                </a:effectLst>
              </a:rPr>
              <a:t>oblasti</a:t>
            </a:r>
            <a:r>
              <a:rPr lang="sr-Latn-RS" sz="4400" b="1" kern="0" dirty="0" smtClean="0">
                <a:solidFill>
                  <a:schemeClr val="tx2"/>
                </a:solidFill>
                <a:effectLst>
                  <a:outerShdw blurRad="38100" dist="38100" dir="2700000" algn="tl">
                    <a:srgbClr val="000000">
                      <a:alpha val="43137"/>
                    </a:srgbClr>
                  </a:outerShdw>
                </a:effectLst>
              </a:rPr>
              <a:t> </a:t>
            </a:r>
            <a:endParaRPr lang="en-US" sz="4400" b="1" kern="0" dirty="0" smtClean="0">
              <a:solidFill>
                <a:schemeClr val="tx2"/>
              </a:solidFill>
              <a:effectLst>
                <a:outerShdw blurRad="38100" dist="38100" dir="2700000" algn="tl">
                  <a:srgbClr val="000000">
                    <a:alpha val="43137"/>
                  </a:srgbClr>
                </a:outerShdw>
              </a:effectLst>
            </a:endParaRPr>
          </a:p>
          <a:p>
            <a:pPr algn="ctr"/>
            <a:endParaRPr lang="en-US" sz="4400" b="1" kern="0" dirty="0" smtClean="0">
              <a:solidFill>
                <a:schemeClr val="tx2"/>
              </a:solidFill>
            </a:endParaRPr>
          </a:p>
          <a:p>
            <a:pPr algn="ctr"/>
            <a:r>
              <a:rPr lang="sr-Latn-RS" sz="4000" kern="0" dirty="0" smtClean="0">
                <a:solidFill>
                  <a:schemeClr val="tx2"/>
                </a:solidFill>
              </a:rPr>
              <a:t>preduslov za visoku efikasnost</a:t>
            </a:r>
            <a:endParaRPr lang="en-GB" sz="4400" kern="0" dirty="0">
              <a:solidFill>
                <a:schemeClr val="tx2"/>
              </a:solidFill>
            </a:endParaRPr>
          </a:p>
          <a:p>
            <a:pPr algn="ctr"/>
            <a:endParaRPr lang="en-GB" sz="4400" dirty="0"/>
          </a:p>
        </p:txBody>
      </p:sp>
      <p:sp>
        <p:nvSpPr>
          <p:cNvPr id="17" name="Rectangle 16"/>
          <p:cNvSpPr/>
          <p:nvPr/>
        </p:nvSpPr>
        <p:spPr bwMode="auto">
          <a:xfrm rot="17635220">
            <a:off x="2361443" y="2134582"/>
            <a:ext cx="3441047" cy="3236705"/>
          </a:xfrm>
          <a:prstGeom prst="rect">
            <a:avLst/>
          </a:prstGeom>
          <a:noFill/>
          <a:scene3d>
            <a:camera prst="orthographicFront">
              <a:rot lat="0" lon="0" rev="0"/>
            </a:camera>
            <a:lightRig rig="threePt" dir="t"/>
          </a:scene3d>
        </p:spPr>
        <p:txBody>
          <a:bodyPr spcFirstLastPara="1" wrap="none" lIns="96661" tIns="48331" rIns="96661" bIns="48331">
            <a:prstTxWarp prst="textArchDown">
              <a:avLst/>
            </a:prstTxWarp>
            <a:spAutoFit/>
          </a:bodyPr>
          <a:lstStyle/>
          <a:p>
            <a:pPr algn="ctr">
              <a:defRPr/>
            </a:pPr>
            <a:r>
              <a:rPr lang="sr-Latn-RS" sz="2000" b="1" dirty="0" smtClean="0">
                <a:ln w="1905"/>
                <a:solidFill>
                  <a:srgbClr val="FFFFFF"/>
                </a:solidFill>
                <a:cs typeface="Arial" charset="0"/>
              </a:rPr>
              <a:t>ULOGE</a:t>
            </a:r>
            <a:r>
              <a:rPr lang="de-CH" sz="2000" b="1" dirty="0" smtClean="0">
                <a:ln w="1905"/>
                <a:solidFill>
                  <a:srgbClr val="FFFFFF"/>
                </a:solidFill>
                <a:ea typeface="+mn-ea"/>
                <a:cs typeface="Arial" charset="0"/>
              </a:rPr>
              <a:t> </a:t>
            </a:r>
            <a:r>
              <a:rPr lang="de-CH" sz="2000" b="1" dirty="0">
                <a:ln w="1905"/>
                <a:solidFill>
                  <a:srgbClr val="FFFFFF"/>
                </a:solidFill>
                <a:ea typeface="+mn-ea"/>
                <a:cs typeface="Arial" charset="0"/>
              </a:rPr>
              <a:t/>
            </a:r>
            <a:br>
              <a:rPr lang="de-CH" sz="2000" b="1" dirty="0">
                <a:ln w="1905"/>
                <a:solidFill>
                  <a:srgbClr val="FFFFFF"/>
                </a:solidFill>
                <a:ea typeface="+mn-ea"/>
                <a:cs typeface="Arial" charset="0"/>
              </a:rPr>
            </a:br>
            <a:r>
              <a:rPr lang="en-US" sz="2000" b="1" dirty="0" smtClean="0">
                <a:ln w="1905"/>
                <a:solidFill>
                  <a:srgbClr val="FFFFFF"/>
                </a:solidFill>
                <a:cs typeface="Arial" charset="0"/>
              </a:rPr>
              <a:t>ODGOVORNOSTI</a:t>
            </a:r>
            <a:endParaRPr lang="en-US" sz="2000" b="1" dirty="0">
              <a:ln w="1905"/>
              <a:solidFill>
                <a:srgbClr val="FFFFFF"/>
              </a:solidFill>
              <a:ea typeface="+mn-ea"/>
              <a:cs typeface="Arial" charset="0"/>
            </a:endParaRPr>
          </a:p>
        </p:txBody>
      </p:sp>
      <p:graphicFrame>
        <p:nvGraphicFramePr>
          <p:cNvPr id="19" name="Diagram 18"/>
          <p:cNvGraphicFramePr/>
          <p:nvPr>
            <p:extLst>
              <p:ext uri="{D42A27DB-BD31-4B8C-83A1-F6EECF244321}">
                <p14:modId xmlns:p14="http://schemas.microsoft.com/office/powerpoint/2010/main" val="3764785092"/>
              </p:ext>
            </p:extLst>
          </p:nvPr>
        </p:nvGraphicFramePr>
        <p:xfrm>
          <a:off x="-1066800" y="228600"/>
          <a:ext cx="9372600" cy="635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Oval 20"/>
          <p:cNvSpPr/>
          <p:nvPr/>
        </p:nvSpPr>
        <p:spPr>
          <a:xfrm>
            <a:off x="2438400" y="2438400"/>
            <a:ext cx="2286000" cy="228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2" name="TextBox 21"/>
          <p:cNvSpPr txBox="1"/>
          <p:nvPr/>
        </p:nvSpPr>
        <p:spPr>
          <a:xfrm>
            <a:off x="2438400" y="3124200"/>
            <a:ext cx="2286000" cy="830997"/>
          </a:xfrm>
          <a:prstGeom prst="rect">
            <a:avLst/>
          </a:prstGeom>
          <a:noFill/>
        </p:spPr>
        <p:txBody>
          <a:bodyPr wrap="square" rtlCol="0">
            <a:spAutoFit/>
          </a:bodyPr>
          <a:lstStyle/>
          <a:p>
            <a:pPr algn="ctr"/>
            <a:r>
              <a:rPr lang="sr-Latn-RS" sz="2400" b="1" dirty="0" smtClean="0">
                <a:solidFill>
                  <a:schemeClr val="bg1"/>
                </a:solidFill>
                <a:effectLst>
                  <a:outerShdw blurRad="38100" dist="38100" dir="2700000" algn="tl">
                    <a:srgbClr val="000000">
                      <a:alpha val="43137"/>
                    </a:srgbClr>
                  </a:outerShdw>
                </a:effectLst>
              </a:rPr>
              <a:t>VISOKA </a:t>
            </a:r>
          </a:p>
          <a:p>
            <a:pPr algn="ctr"/>
            <a:r>
              <a:rPr lang="sr-Latn-RS" sz="2400" b="1" dirty="0" smtClean="0">
                <a:solidFill>
                  <a:schemeClr val="bg1"/>
                </a:solidFill>
                <a:effectLst>
                  <a:outerShdw blurRad="38100" dist="38100" dir="2700000" algn="tl">
                    <a:srgbClr val="000000">
                      <a:alpha val="43137"/>
                    </a:srgbClr>
                  </a:outerShdw>
                </a:effectLst>
              </a:rPr>
              <a:t>EFIKASNOST</a:t>
            </a:r>
            <a:endParaRPr lang="en-US" sz="2400" b="1" dirty="0">
              <a:solidFill>
                <a:schemeClr val="bg1"/>
              </a:solidFill>
              <a:effectLst>
                <a:outerShdw blurRad="38100" dist="38100" dir="2700000" algn="tl">
                  <a:srgbClr val="000000">
                    <a:alpha val="43137"/>
                  </a:srgbClr>
                </a:outerShdw>
              </a:effectLst>
            </a:endParaRPr>
          </a:p>
        </p:txBody>
      </p:sp>
      <p:pic>
        <p:nvPicPr>
          <p:cNvPr id="12"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r="33177"/>
          <a:stretch/>
        </p:blipFill>
        <p:spPr bwMode="auto">
          <a:xfrm>
            <a:off x="11277600" y="-11076"/>
            <a:ext cx="914400" cy="68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191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F18162BF-4069-4007-ACDB-8516DDAD3E5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graphicEl>
                                              <a:dgm id="{BA817C02-1079-4871-B83F-BB9B249C46C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graphicEl>
                                              <a:dgm id="{EA6195F9-53D4-4F24-88A5-C5D7B099C0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graphicEl>
                                              <a:dgm id="{E286974E-557A-4991-B103-5BC3FB0C192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graphicEl>
                                              <a:dgm id="{7A47F12F-49B8-4178-A551-5ECF699A4D1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graphicEl>
                                              <a:dgm id="{B158BE66-03F3-4D39-A6DC-459970054C8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graphicEl>
                                              <a:dgm id="{7FD99DB7-7513-42A8-BF81-D35B11B8C5C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graphicEl>
                                              <a:dgm id="{80FB1016-62E0-4E68-A586-4EEE5E1A236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graphicEl>
                                              <a:dgm id="{8C0232D9-0318-4BE9-9D05-4112584A389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graphicEl>
                                              <a:dgm id="{CF162078-3A3F-4A27-B0BD-F89D936C17E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914400"/>
            <a:ext cx="4724400" cy="3293209"/>
          </a:xfrm>
          <a:prstGeom prst="rect">
            <a:avLst/>
          </a:prstGeom>
          <a:noFill/>
        </p:spPr>
        <p:txBody>
          <a:bodyPr wrap="square" rtlCol="0">
            <a:spAutoFit/>
          </a:bodyPr>
          <a:lstStyle/>
          <a:p>
            <a:pPr algn="ctr"/>
            <a:r>
              <a:rPr lang="en-US" sz="4400" b="1" kern="0" dirty="0">
                <a:solidFill>
                  <a:schemeClr val="tx2"/>
                </a:solidFill>
                <a:latin typeface="Arial"/>
                <a:ea typeface="+mj-ea"/>
                <a:cs typeface="Arial"/>
              </a:rPr>
              <a:t>Na kraju timskog </a:t>
            </a:r>
            <a:r>
              <a:rPr lang="en-US" sz="4400" b="1" kern="0" dirty="0" smtClean="0">
                <a:solidFill>
                  <a:schemeClr val="tx2"/>
                </a:solidFill>
                <a:latin typeface="Arial"/>
                <a:ea typeface="+mj-ea"/>
                <a:cs typeface="Arial"/>
              </a:rPr>
              <a:t>putovanja - visoko efektivan tim</a:t>
            </a:r>
            <a:endParaRPr lang="en-US" sz="4400" b="1" kern="0" dirty="0">
              <a:solidFill>
                <a:schemeClr val="tx2"/>
              </a:solidFill>
              <a:latin typeface="Arial"/>
              <a:ea typeface="+mj-ea"/>
              <a:cs typeface="Arial"/>
            </a:endParaRPr>
          </a:p>
          <a:p>
            <a:endParaRPr lang="en-US" sz="3200" dirty="0"/>
          </a:p>
        </p:txBody>
      </p:sp>
      <p:pic>
        <p:nvPicPr>
          <p:cNvPr id="1026" name="Picture 2" descr="Ähnliches Fot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0999"/>
            <a:ext cx="5257800" cy="3578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177"/>
          <a:stretch/>
        </p:blipFill>
        <p:spPr bwMode="auto">
          <a:xfrm>
            <a:off x="0" y="5257800"/>
            <a:ext cx="12192000" cy="160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679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27" name="bk object 17"/>
          <p:cNvSpPr/>
          <p:nvPr/>
        </p:nvSpPr>
        <p:spPr>
          <a:xfrm>
            <a:off x="0" y="0"/>
            <a:ext cx="12192000" cy="6858000"/>
          </a:xfrm>
          <a:prstGeom prst="rect">
            <a:avLst/>
          </a:prstGeom>
          <a:blipFill>
            <a:blip r:embed="rId4" cstate="print"/>
            <a:srcRect/>
            <a:stretch>
              <a:fillRect l="-7500"/>
            </a:stretch>
          </a:blipFill>
        </p:spPr>
        <p:txBody>
          <a:bodyPr wrap="square" lIns="0" tIns="0" rIns="0" bIns="0" rtlCol="0"/>
          <a:lstStyle/>
          <a:p>
            <a:endParaRPr dirty="0"/>
          </a:p>
        </p:txBody>
      </p:sp>
      <p:sp>
        <p:nvSpPr>
          <p:cNvPr id="28" name="Rectangle 27"/>
          <p:cNvSpPr/>
          <p:nvPr/>
        </p:nvSpPr>
        <p:spPr>
          <a:xfrm>
            <a:off x="0" y="0"/>
            <a:ext cx="1219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kern="0" dirty="0" smtClean="0">
                <a:solidFill>
                  <a:schemeClr val="tx2"/>
                </a:solidFill>
                <a:latin typeface="Arial"/>
                <a:ea typeface="+mj-ea"/>
                <a:cs typeface="Arial"/>
              </a:rPr>
              <a:t>  </a:t>
            </a:r>
            <a:r>
              <a:rPr lang="sr-Latn-RS" sz="4000" b="1" kern="0" dirty="0" smtClean="0">
                <a:solidFill>
                  <a:schemeClr val="tx2"/>
                </a:solidFill>
                <a:latin typeface="Arial"/>
                <a:ea typeface="+mj-ea"/>
                <a:cs typeface="Arial"/>
              </a:rPr>
              <a:t>Poletimo zajedno na krilima uspeha!</a:t>
            </a:r>
            <a:endParaRPr lang="en-GB" sz="4000" b="1" kern="0" dirty="0">
              <a:solidFill>
                <a:schemeClr val="tx2"/>
              </a:solidFill>
              <a:latin typeface="Arial"/>
              <a:ea typeface="+mj-ea"/>
              <a:cs typeface="Arial"/>
            </a:endParaRPr>
          </a:p>
        </p:txBody>
      </p:sp>
    </p:spTree>
    <p:extLst>
      <p:ext uri="{BB962C8B-B14F-4D97-AF65-F5344CB8AC3E}">
        <p14:creationId xmlns:p14="http://schemas.microsoft.com/office/powerpoint/2010/main" val="293335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699" t="1257" b="-183"/>
          <a:stretch/>
        </p:blipFill>
        <p:spPr bwMode="auto">
          <a:xfrm>
            <a:off x="6890657" y="0"/>
            <a:ext cx="5301343" cy="687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txBox="1">
            <a:spLocks/>
          </p:cNvSpPr>
          <p:nvPr/>
        </p:nvSpPr>
        <p:spPr>
          <a:xfrm>
            <a:off x="304800" y="1905001"/>
            <a:ext cx="6400800" cy="2285999"/>
          </a:xfrm>
          <a:prstGeom prst="rect">
            <a:avLst/>
          </a:prstGeom>
        </p:spPr>
        <p:txBody>
          <a:bodyPr>
            <a:normAutofit lnSpcReduction="10000"/>
          </a:bodyPr>
          <a:lst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lnSpc>
                <a:spcPct val="150000"/>
              </a:lnSpc>
            </a:pPr>
            <a:r>
              <a:rPr lang="sr-Latn-RS" sz="3200" b="1" kern="0" dirty="0" smtClean="0">
                <a:solidFill>
                  <a:schemeClr val="tx2"/>
                </a:solidFill>
              </a:rPr>
              <a:t>Novac</a:t>
            </a:r>
            <a:r>
              <a:rPr lang="en-GB" sz="3200" b="1" kern="0" dirty="0" smtClean="0">
                <a:solidFill>
                  <a:schemeClr val="tx2"/>
                </a:solidFill>
              </a:rPr>
              <a:t>?</a:t>
            </a:r>
            <a:endParaRPr lang="en-GB" sz="2400" kern="0" dirty="0" smtClean="0">
              <a:solidFill>
                <a:schemeClr val="tx2"/>
              </a:solidFill>
            </a:endParaRPr>
          </a:p>
          <a:p>
            <a:pPr algn="just">
              <a:lnSpc>
                <a:spcPct val="150000"/>
              </a:lnSpc>
            </a:pPr>
            <a:r>
              <a:rPr lang="en-GB" sz="3200" b="1" kern="0" dirty="0">
                <a:solidFill>
                  <a:schemeClr val="tx2"/>
                </a:solidFill>
              </a:rPr>
              <a:t>Strategija</a:t>
            </a:r>
            <a:r>
              <a:rPr lang="en-GB" sz="3200" b="1" kern="0" dirty="0" smtClean="0">
                <a:solidFill>
                  <a:schemeClr val="tx2"/>
                </a:solidFill>
              </a:rPr>
              <a:t>?</a:t>
            </a:r>
            <a:endParaRPr lang="en-GB" sz="2400" kern="0" dirty="0" smtClean="0">
              <a:solidFill>
                <a:schemeClr val="tx2"/>
              </a:solidFill>
            </a:endParaRPr>
          </a:p>
          <a:p>
            <a:pPr algn="just">
              <a:lnSpc>
                <a:spcPct val="150000"/>
              </a:lnSpc>
            </a:pPr>
            <a:r>
              <a:rPr lang="en-GB" sz="3200" b="1" kern="0" dirty="0">
                <a:solidFill>
                  <a:schemeClr val="tx2"/>
                </a:solidFill>
              </a:rPr>
              <a:t>Tehnologija</a:t>
            </a:r>
            <a:r>
              <a:rPr lang="en-GB" sz="3200" b="1" kern="0" dirty="0" smtClean="0">
                <a:solidFill>
                  <a:schemeClr val="tx2"/>
                </a:solidFill>
              </a:rPr>
              <a:t>?</a:t>
            </a:r>
            <a:endParaRPr lang="en-GB" sz="2400" kern="0" dirty="0" smtClean="0">
              <a:solidFill>
                <a:schemeClr val="tx2"/>
              </a:solidFill>
            </a:endParaRPr>
          </a:p>
        </p:txBody>
      </p:sp>
      <p:sp>
        <p:nvSpPr>
          <p:cNvPr id="13" name="Title 1"/>
          <p:cNvSpPr txBox="1">
            <a:spLocks/>
          </p:cNvSpPr>
          <p:nvPr/>
        </p:nvSpPr>
        <p:spPr>
          <a:xfrm>
            <a:off x="381000" y="278267"/>
            <a:ext cx="6400800" cy="1143000"/>
          </a:xfrm>
          <a:prstGeom prst="rect">
            <a:avLst/>
          </a:prstGeom>
        </p:spPr>
        <p:txBody>
          <a:bodyPr wrap="square" lIns="0" tIns="0" rIns="0" bIns="0">
            <a:noAutofit/>
          </a:bodyPr>
          <a:lstStyle>
            <a:lvl1pPr>
              <a:defRPr sz="3500" b="0" i="0">
                <a:solidFill>
                  <a:srgbClr val="D61F2A"/>
                </a:solidFill>
                <a:latin typeface="Arial"/>
                <a:ea typeface="+mj-ea"/>
                <a:cs typeface="Arial"/>
              </a:defRPr>
            </a:lvl1pPr>
          </a:lstStyle>
          <a:p>
            <a:r>
              <a:rPr lang="sr-Latn-RS" sz="4000" b="1" kern="0" dirty="0" smtClean="0">
                <a:solidFill>
                  <a:schemeClr val="tx2"/>
                </a:solidFill>
              </a:rPr>
              <a:t>Šta stvara</a:t>
            </a:r>
            <a:r>
              <a:rPr lang="en-GB" sz="4000" b="1" kern="0" dirty="0" smtClean="0">
                <a:solidFill>
                  <a:schemeClr val="tx2"/>
                </a:solidFill>
              </a:rPr>
              <a:t> ultimativn</a:t>
            </a:r>
            <a:r>
              <a:rPr lang="sr-Latn-RS" sz="4000" b="1" kern="0" dirty="0" smtClean="0">
                <a:solidFill>
                  <a:schemeClr val="tx2"/>
                </a:solidFill>
              </a:rPr>
              <a:t>u</a:t>
            </a:r>
            <a:r>
              <a:rPr lang="en-GB" sz="4000" b="1" kern="0" dirty="0" smtClean="0">
                <a:solidFill>
                  <a:schemeClr val="tx2"/>
                </a:solidFill>
              </a:rPr>
              <a:t> konkurentsk</a:t>
            </a:r>
            <a:r>
              <a:rPr lang="sr-Latn-RS" sz="4000" b="1" kern="0" dirty="0" smtClean="0">
                <a:solidFill>
                  <a:schemeClr val="tx2"/>
                </a:solidFill>
              </a:rPr>
              <a:t>u</a:t>
            </a:r>
            <a:r>
              <a:rPr lang="en-GB" sz="4000" b="1" kern="0" dirty="0" smtClean="0">
                <a:solidFill>
                  <a:schemeClr val="tx2"/>
                </a:solidFill>
              </a:rPr>
              <a:t> prednost</a:t>
            </a:r>
            <a:r>
              <a:rPr lang="sr-Latn-RS" sz="4000" b="1" kern="0" dirty="0">
                <a:solidFill>
                  <a:schemeClr val="tx2"/>
                </a:solidFill>
              </a:rPr>
              <a:t>?</a:t>
            </a:r>
            <a:endParaRPr lang="en-GB" sz="4000" b="1" kern="0" dirty="0">
              <a:solidFill>
                <a:schemeClr val="tx2"/>
              </a:solidFill>
            </a:endParaRPr>
          </a:p>
        </p:txBody>
      </p:sp>
      <p:sp>
        <p:nvSpPr>
          <p:cNvPr id="7" name="Rectangle 6"/>
          <p:cNvSpPr/>
          <p:nvPr/>
        </p:nvSpPr>
        <p:spPr>
          <a:xfrm>
            <a:off x="228600" y="4505742"/>
            <a:ext cx="6096000" cy="2123658"/>
          </a:xfrm>
          <a:prstGeom prst="rect">
            <a:avLst/>
          </a:prstGeom>
        </p:spPr>
        <p:txBody>
          <a:bodyPr>
            <a:spAutoFit/>
          </a:bodyPr>
          <a:lstStyle/>
          <a:p>
            <a:pPr algn="ctr"/>
            <a:r>
              <a:rPr lang="en-GB" sz="2800" b="1" kern="0" dirty="0" smtClean="0">
                <a:latin typeface="Times New Roman" pitchFamily="18" charset="0"/>
                <a:cs typeface="Times New Roman" pitchFamily="18" charset="0"/>
              </a:rPr>
              <a:t>“Timski rad </a:t>
            </a:r>
            <a:r>
              <a:rPr lang="en-GB" sz="2800" kern="0" dirty="0" smtClean="0">
                <a:latin typeface="Times New Roman" pitchFamily="18" charset="0"/>
                <a:cs typeface="Times New Roman" pitchFamily="18" charset="0"/>
              </a:rPr>
              <a:t>stvara ultimativnu konkurentsku prednost.</a:t>
            </a:r>
          </a:p>
          <a:p>
            <a:pPr algn="ctr"/>
            <a:r>
              <a:rPr lang="en-GB" sz="2800" kern="0" dirty="0" smtClean="0">
                <a:latin typeface="Times New Roman" pitchFamily="18" charset="0"/>
                <a:cs typeface="Times New Roman" pitchFamily="18" charset="0"/>
              </a:rPr>
              <a:t>Zato </a:t>
            </a:r>
            <a:r>
              <a:rPr lang="sr-Latn-RS" sz="2800" kern="0" dirty="0" smtClean="0">
                <a:latin typeface="Times New Roman" pitchFamily="18" charset="0"/>
                <a:cs typeface="Times New Roman" pitchFamily="18" charset="0"/>
              </a:rPr>
              <a:t>š</a:t>
            </a:r>
            <a:r>
              <a:rPr lang="en-GB" sz="2800" kern="0" dirty="0" smtClean="0">
                <a:latin typeface="Times New Roman" pitchFamily="18" charset="0"/>
                <a:cs typeface="Times New Roman" pitchFamily="18" charset="0"/>
              </a:rPr>
              <a:t>to je mo</a:t>
            </a:r>
            <a:r>
              <a:rPr lang="sr-Latn-RS" sz="2800" kern="0" dirty="0" smtClean="0">
                <a:latin typeface="Times New Roman" pitchFamily="18" charset="0"/>
                <a:cs typeface="Times New Roman" pitchFamily="18" charset="0"/>
              </a:rPr>
              <a:t>ć</a:t>
            </a:r>
            <a:r>
              <a:rPr lang="en-GB" sz="2800" kern="0" dirty="0" smtClean="0">
                <a:latin typeface="Times New Roman" pitchFamily="18" charset="0"/>
                <a:cs typeface="Times New Roman" pitchFamily="18" charset="0"/>
              </a:rPr>
              <a:t>an i tako redak!</a:t>
            </a:r>
            <a:r>
              <a:rPr lang="en-GB" sz="2800" b="1" kern="0" dirty="0" smtClean="0">
                <a:latin typeface="Times New Roman" pitchFamily="18" charset="0"/>
                <a:cs typeface="Times New Roman" pitchFamily="18" charset="0"/>
              </a:rPr>
              <a:t>”</a:t>
            </a:r>
          </a:p>
          <a:p>
            <a:pPr algn="ctr"/>
            <a:r>
              <a:rPr lang="en-GB" sz="2000" i="1" kern="0" dirty="0" smtClean="0">
                <a:latin typeface="Times New Roman" pitchFamily="18" charset="0"/>
                <a:cs typeface="Times New Roman" pitchFamily="18" charset="0"/>
              </a:rPr>
              <a:t>       </a:t>
            </a:r>
          </a:p>
          <a:p>
            <a:pPr algn="r"/>
            <a:r>
              <a:rPr lang="en-GB" sz="2800" i="1" kern="0" dirty="0" smtClean="0">
                <a:latin typeface="Times New Roman" pitchFamily="18" charset="0"/>
                <a:cs typeface="Times New Roman" pitchFamily="18" charset="0"/>
              </a:rPr>
              <a:t>Patrick Lencioni </a:t>
            </a:r>
            <a:endParaRPr lang="en-GB" sz="28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41558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1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10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0"/>
          <p:cNvSpPr txBox="1">
            <a:spLocks/>
          </p:cNvSpPr>
          <p:nvPr/>
        </p:nvSpPr>
        <p:spPr>
          <a:xfrm>
            <a:off x="2209800" y="228600"/>
            <a:ext cx="11353800" cy="1143000"/>
          </a:xfrm>
          <a:prstGeom prst="rect">
            <a:avLst/>
          </a:prstGeom>
        </p:spPr>
        <p:txBody>
          <a:bodyPr wrap="square" lIns="0" tIns="0" rIns="0" bIns="0">
            <a:noAutofit/>
          </a:bodyPr>
          <a:lstStyle>
            <a:lvl1pPr>
              <a:defRPr sz="3500" b="0" i="0">
                <a:solidFill>
                  <a:srgbClr val="D61F2A"/>
                </a:solidFill>
                <a:latin typeface="Arial"/>
                <a:ea typeface="+mj-ea"/>
                <a:cs typeface="Arial"/>
              </a:defRPr>
            </a:lvl1pPr>
          </a:lstStyle>
          <a:p>
            <a:r>
              <a:rPr lang="sr-Latn-RS" sz="4000" b="1" kern="0" dirty="0" smtClean="0">
                <a:solidFill>
                  <a:schemeClr val="tx2"/>
                </a:solidFill>
              </a:rPr>
              <a:t>Srž savremene ogranizacije su timovi</a:t>
            </a:r>
            <a:endParaRPr lang="en-GB" sz="4000" b="1" kern="0" dirty="0">
              <a:solidFill>
                <a:schemeClr val="tx2"/>
              </a:solidFill>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37" r="934"/>
          <a:stretch/>
        </p:blipFill>
        <p:spPr bwMode="auto">
          <a:xfrm>
            <a:off x="2438401" y="1197277"/>
            <a:ext cx="4006954" cy="263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15"/>
          <a:stretch/>
        </p:blipFill>
        <p:spPr bwMode="auto">
          <a:xfrm>
            <a:off x="6934199" y="4043471"/>
            <a:ext cx="4127253" cy="258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4043471"/>
            <a:ext cx="4006954" cy="258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7" cstate="print"/>
          <a:stretch>
            <a:fillRect/>
          </a:stretch>
        </p:blipFill>
        <p:spPr bwMode="auto">
          <a:xfrm>
            <a:off x="6934200" y="1197277"/>
            <a:ext cx="4127253" cy="2638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3177"/>
          <a:stretch/>
        </p:blipFill>
        <p:spPr bwMode="auto">
          <a:xfrm>
            <a:off x="0" y="0"/>
            <a:ext cx="140665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638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438400" y="228600"/>
            <a:ext cx="8839200" cy="715962"/>
          </a:xfrm>
          <a:prstGeom prst="rect">
            <a:avLst/>
          </a:prstGeom>
        </p:spPr>
        <p:txBody>
          <a:bodyPr wrap="square" lIns="0" tIns="0" rIns="0" bIns="0">
            <a:noAutofit/>
          </a:bodyPr>
          <a:lstStyle>
            <a:lvl1pPr>
              <a:defRPr sz="3500" b="0" i="0">
                <a:solidFill>
                  <a:srgbClr val="D61F2A"/>
                </a:solidFill>
                <a:latin typeface="Arial"/>
                <a:ea typeface="+mj-ea"/>
                <a:cs typeface="Arial"/>
              </a:defRPr>
            </a:lvl1pPr>
          </a:lstStyle>
          <a:p>
            <a:r>
              <a:rPr lang="en-US" sz="4000" b="1" kern="0" dirty="0">
                <a:solidFill>
                  <a:schemeClr val="tx2"/>
                </a:solidFill>
              </a:rPr>
              <a:t>Uspe</a:t>
            </a:r>
            <a:r>
              <a:rPr lang="sr-Latn-RS" sz="4000" b="1" kern="0" dirty="0">
                <a:solidFill>
                  <a:schemeClr val="tx2"/>
                </a:solidFill>
              </a:rPr>
              <a:t>š</a:t>
            </a:r>
            <a:r>
              <a:rPr lang="en-US" sz="4000" b="1" kern="0" dirty="0">
                <a:solidFill>
                  <a:schemeClr val="tx2"/>
                </a:solidFill>
              </a:rPr>
              <a:t>an tim = uspe</a:t>
            </a:r>
            <a:r>
              <a:rPr lang="sr-Latn-RS" sz="4000" b="1" kern="0" dirty="0">
                <a:solidFill>
                  <a:schemeClr val="tx2"/>
                </a:solidFill>
              </a:rPr>
              <a:t>š</a:t>
            </a:r>
            <a:r>
              <a:rPr lang="en-US" sz="4000" b="1" kern="0" dirty="0">
                <a:solidFill>
                  <a:schemeClr val="tx2"/>
                </a:solidFill>
              </a:rPr>
              <a:t>na organizacija</a:t>
            </a:r>
            <a:br>
              <a:rPr lang="en-US" sz="4000" b="1" kern="0" dirty="0">
                <a:solidFill>
                  <a:schemeClr val="tx2"/>
                </a:solidFill>
              </a:rPr>
            </a:br>
            <a:endParaRPr lang="en-GB" sz="4000" b="1" kern="0" dirty="0">
              <a:solidFill>
                <a:schemeClr val="tx2"/>
              </a:solidFill>
            </a:endParaRPr>
          </a:p>
        </p:txBody>
      </p:sp>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3177"/>
          <a:stretch/>
        </p:blipFill>
        <p:spPr bwMode="auto">
          <a:xfrm>
            <a:off x="-35053" y="0"/>
            <a:ext cx="1406653"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668905163"/>
              </p:ext>
            </p:extLst>
          </p:nvPr>
        </p:nvGraphicFramePr>
        <p:xfrm>
          <a:off x="2590800" y="1219200"/>
          <a:ext cx="8128000" cy="3474720"/>
        </p:xfrm>
        <a:graphic>
          <a:graphicData uri="http://schemas.openxmlformats.org/drawingml/2006/table">
            <a:tbl>
              <a:tblPr firstRow="1" bandRow="1">
                <a:tableStyleId>{5C22544A-7EE6-4342-B048-85BDC9FD1C3A}</a:tableStyleId>
              </a:tblPr>
              <a:tblGrid>
                <a:gridCol w="5181600"/>
                <a:gridCol w="2946400"/>
              </a:tblGrid>
              <a:tr h="370840">
                <a:tc>
                  <a:txBody>
                    <a:bodyPr/>
                    <a:lstStyle/>
                    <a:p>
                      <a:r>
                        <a:rPr lang="sr-Latn-RS" sz="3600" dirty="0" smtClean="0"/>
                        <a:t>Poslovna metrika</a:t>
                      </a:r>
                      <a:endParaRPr lang="en-GB" sz="3600" dirty="0"/>
                    </a:p>
                  </a:txBody>
                  <a:tcPr>
                    <a:solidFill>
                      <a:schemeClr val="tx2">
                        <a:lumMod val="75000"/>
                      </a:schemeClr>
                    </a:solidFill>
                  </a:tcPr>
                </a:tc>
                <a:tc>
                  <a:txBody>
                    <a:bodyPr/>
                    <a:lstStyle/>
                    <a:p>
                      <a:r>
                        <a:rPr lang="sr-Latn-RS" sz="3600" dirty="0" smtClean="0"/>
                        <a:t>Pozitivan uticaj </a:t>
                      </a:r>
                      <a:endParaRPr lang="en-GB" sz="3600" dirty="0"/>
                    </a:p>
                  </a:txBody>
                  <a:tcPr>
                    <a:solidFill>
                      <a:schemeClr val="tx2">
                        <a:lumMod val="75000"/>
                      </a:schemeClr>
                    </a:solidFill>
                  </a:tcPr>
                </a:tc>
              </a:tr>
              <a:tr h="370840">
                <a:tc>
                  <a:txBody>
                    <a:bodyPr/>
                    <a:lstStyle/>
                    <a:p>
                      <a:r>
                        <a:rPr lang="sr-Latn-RS" sz="2400" b="1" kern="1200" dirty="0" smtClean="0">
                          <a:solidFill>
                            <a:schemeClr val="tx2"/>
                          </a:solidFill>
                          <a:latin typeface="+mn-lt"/>
                          <a:ea typeface="+mn-ea"/>
                          <a:cs typeface="+mn-cs"/>
                        </a:rPr>
                        <a:t>Produktivnost</a:t>
                      </a:r>
                      <a:endParaRPr lang="en-GB" sz="2400" b="1" kern="1200" dirty="0">
                        <a:solidFill>
                          <a:schemeClr val="tx2"/>
                        </a:solidFill>
                        <a:latin typeface="+mn-lt"/>
                        <a:ea typeface="+mn-ea"/>
                        <a:cs typeface="+mn-cs"/>
                      </a:endParaRPr>
                    </a:p>
                  </a:txBody>
                  <a:tcPr/>
                </a:tc>
                <a:tc>
                  <a:txBody>
                    <a:bodyPr/>
                    <a:lstStyle/>
                    <a:p>
                      <a:pPr algn="ctr"/>
                      <a:r>
                        <a:rPr lang="sr-Latn-RS" sz="2400" b="1" kern="1200" dirty="0" smtClean="0">
                          <a:solidFill>
                            <a:schemeClr val="tx2"/>
                          </a:solidFill>
                          <a:latin typeface="+mn-lt"/>
                          <a:ea typeface="+mn-ea"/>
                          <a:cs typeface="+mn-cs"/>
                        </a:rPr>
                        <a:t>72%</a:t>
                      </a:r>
                      <a:endParaRPr lang="en-GB" sz="2400" b="1" kern="1200" dirty="0">
                        <a:solidFill>
                          <a:schemeClr val="tx2"/>
                        </a:solidFill>
                        <a:latin typeface="+mn-lt"/>
                        <a:ea typeface="+mn-ea"/>
                        <a:cs typeface="+mn-cs"/>
                      </a:endParaRPr>
                    </a:p>
                  </a:txBody>
                  <a:tcPr/>
                </a:tc>
              </a:tr>
              <a:tr h="370840">
                <a:tc>
                  <a:txBody>
                    <a:bodyPr/>
                    <a:lstStyle/>
                    <a:p>
                      <a:r>
                        <a:rPr lang="sr-Latn-RS" sz="2400" b="1" kern="1200" dirty="0" smtClean="0">
                          <a:solidFill>
                            <a:schemeClr val="tx2"/>
                          </a:solidFill>
                          <a:latin typeface="+mn-lt"/>
                          <a:ea typeface="+mn-ea"/>
                          <a:cs typeface="+mn-cs"/>
                        </a:rPr>
                        <a:t>Engagement</a:t>
                      </a:r>
                      <a:endParaRPr lang="en-GB" sz="2400" b="1" kern="1200" dirty="0">
                        <a:solidFill>
                          <a:schemeClr val="tx2"/>
                        </a:solidFill>
                        <a:latin typeface="+mn-lt"/>
                        <a:ea typeface="+mn-ea"/>
                        <a:cs typeface="+mn-cs"/>
                      </a:endParaRPr>
                    </a:p>
                  </a:txBody>
                  <a:tcPr/>
                </a:tc>
                <a:tc>
                  <a:txBody>
                    <a:bodyPr/>
                    <a:lstStyle/>
                    <a:p>
                      <a:pPr algn="ctr"/>
                      <a:r>
                        <a:rPr lang="sr-Latn-RS" sz="2400" b="1" kern="1200" dirty="0" smtClean="0">
                          <a:solidFill>
                            <a:schemeClr val="tx2"/>
                          </a:solidFill>
                          <a:latin typeface="+mn-lt"/>
                          <a:ea typeface="+mn-ea"/>
                          <a:cs typeface="+mn-cs"/>
                        </a:rPr>
                        <a:t>68%</a:t>
                      </a:r>
                      <a:endParaRPr lang="en-GB" sz="2400" b="1" kern="1200" dirty="0">
                        <a:solidFill>
                          <a:schemeClr val="tx2"/>
                        </a:solidFill>
                        <a:latin typeface="+mn-lt"/>
                        <a:ea typeface="+mn-ea"/>
                        <a:cs typeface="+mn-cs"/>
                      </a:endParaRPr>
                    </a:p>
                  </a:txBody>
                  <a:tcPr/>
                </a:tc>
              </a:tr>
              <a:tr h="370840">
                <a:tc>
                  <a:txBody>
                    <a:bodyPr/>
                    <a:lstStyle/>
                    <a:p>
                      <a:r>
                        <a:rPr lang="sr-Latn-RS" sz="2400" b="1" kern="1200" dirty="0" smtClean="0">
                          <a:solidFill>
                            <a:schemeClr val="tx2"/>
                          </a:solidFill>
                          <a:latin typeface="+mn-lt"/>
                          <a:ea typeface="+mn-ea"/>
                          <a:cs typeface="+mn-cs"/>
                        </a:rPr>
                        <a:t>Korporativni brend</a:t>
                      </a:r>
                      <a:endParaRPr lang="en-GB" sz="2400" b="1" kern="1200" dirty="0">
                        <a:solidFill>
                          <a:schemeClr val="tx2"/>
                        </a:solidFill>
                        <a:latin typeface="+mn-lt"/>
                        <a:ea typeface="+mn-ea"/>
                        <a:cs typeface="+mn-cs"/>
                      </a:endParaRPr>
                    </a:p>
                  </a:txBody>
                  <a:tcPr/>
                </a:tc>
                <a:tc>
                  <a:txBody>
                    <a:bodyPr/>
                    <a:lstStyle/>
                    <a:p>
                      <a:pPr algn="ctr"/>
                      <a:r>
                        <a:rPr lang="sr-Latn-RS" sz="2400" b="1" kern="1200" dirty="0" smtClean="0">
                          <a:solidFill>
                            <a:schemeClr val="tx2"/>
                          </a:solidFill>
                          <a:latin typeface="+mn-lt"/>
                          <a:ea typeface="+mn-ea"/>
                          <a:cs typeface="+mn-cs"/>
                        </a:rPr>
                        <a:t>67%</a:t>
                      </a:r>
                      <a:endParaRPr lang="en-GB" sz="2400" b="1" kern="1200" dirty="0">
                        <a:solidFill>
                          <a:schemeClr val="tx2"/>
                        </a:solidFill>
                        <a:latin typeface="+mn-lt"/>
                        <a:ea typeface="+mn-ea"/>
                        <a:cs typeface="+mn-cs"/>
                      </a:endParaRPr>
                    </a:p>
                  </a:txBody>
                  <a:tcPr/>
                </a:tc>
              </a:tr>
              <a:tr h="370840">
                <a:tc>
                  <a:txBody>
                    <a:bodyPr/>
                    <a:lstStyle/>
                    <a:p>
                      <a:r>
                        <a:rPr lang="sr-Latn-RS" sz="2400" b="1" kern="1200" dirty="0" smtClean="0">
                          <a:solidFill>
                            <a:schemeClr val="tx2"/>
                          </a:solidFill>
                          <a:latin typeface="+mn-lt"/>
                          <a:ea typeface="+mn-ea"/>
                          <a:cs typeface="+mn-cs"/>
                        </a:rPr>
                        <a:t>Prihod</a:t>
                      </a:r>
                      <a:endParaRPr lang="en-GB" sz="2400" b="1" kern="1200" dirty="0">
                        <a:solidFill>
                          <a:schemeClr val="tx2"/>
                        </a:solidFill>
                        <a:latin typeface="+mn-lt"/>
                        <a:ea typeface="+mn-ea"/>
                        <a:cs typeface="+mn-cs"/>
                      </a:endParaRPr>
                    </a:p>
                  </a:txBody>
                  <a:tcPr/>
                </a:tc>
                <a:tc>
                  <a:txBody>
                    <a:bodyPr/>
                    <a:lstStyle/>
                    <a:p>
                      <a:pPr algn="ctr"/>
                      <a:r>
                        <a:rPr lang="sr-Latn-RS" sz="2400" b="1" kern="1200" dirty="0" smtClean="0">
                          <a:solidFill>
                            <a:schemeClr val="tx2"/>
                          </a:solidFill>
                          <a:latin typeface="+mn-lt"/>
                          <a:ea typeface="+mn-ea"/>
                          <a:cs typeface="+mn-cs"/>
                        </a:rPr>
                        <a:t>64%</a:t>
                      </a:r>
                      <a:endParaRPr lang="en-GB" sz="2400" b="1" kern="1200" dirty="0">
                        <a:solidFill>
                          <a:schemeClr val="tx2"/>
                        </a:solidFill>
                        <a:latin typeface="+mn-lt"/>
                        <a:ea typeface="+mn-ea"/>
                        <a:cs typeface="+mn-cs"/>
                      </a:endParaRPr>
                    </a:p>
                  </a:txBody>
                  <a:tcPr/>
                </a:tc>
              </a:tr>
              <a:tr h="370840">
                <a:tc>
                  <a:txBody>
                    <a:bodyPr/>
                    <a:lstStyle/>
                    <a:p>
                      <a:r>
                        <a:rPr lang="sr-Latn-RS" sz="2400" b="1" kern="1200" dirty="0" smtClean="0">
                          <a:solidFill>
                            <a:schemeClr val="tx2"/>
                          </a:solidFill>
                          <a:latin typeface="+mn-lt"/>
                          <a:ea typeface="+mn-ea"/>
                          <a:cs typeface="+mn-cs"/>
                        </a:rPr>
                        <a:t>Zadržavanje zaposlenih</a:t>
                      </a:r>
                      <a:endParaRPr lang="en-GB" sz="2400" b="1" kern="1200" dirty="0">
                        <a:solidFill>
                          <a:schemeClr val="tx2"/>
                        </a:solidFill>
                        <a:latin typeface="+mn-lt"/>
                        <a:ea typeface="+mn-ea"/>
                        <a:cs typeface="+mn-cs"/>
                      </a:endParaRPr>
                    </a:p>
                  </a:txBody>
                  <a:tcPr/>
                </a:tc>
                <a:tc>
                  <a:txBody>
                    <a:bodyPr/>
                    <a:lstStyle/>
                    <a:p>
                      <a:pPr algn="ctr"/>
                      <a:r>
                        <a:rPr lang="sr-Latn-RS" sz="2400" b="1" kern="1200" dirty="0" smtClean="0">
                          <a:solidFill>
                            <a:schemeClr val="tx2"/>
                          </a:solidFill>
                          <a:latin typeface="+mn-lt"/>
                          <a:ea typeface="+mn-ea"/>
                          <a:cs typeface="+mn-cs"/>
                        </a:rPr>
                        <a:t>61%</a:t>
                      </a:r>
                      <a:endParaRPr lang="en-GB" sz="2400" b="1" kern="1200" dirty="0">
                        <a:solidFill>
                          <a:schemeClr val="tx2"/>
                        </a:solidFill>
                        <a:latin typeface="+mn-lt"/>
                        <a:ea typeface="+mn-ea"/>
                        <a:cs typeface="+mn-cs"/>
                      </a:endParaRPr>
                    </a:p>
                  </a:txBody>
                  <a:tcPr/>
                </a:tc>
              </a:tr>
            </a:tbl>
          </a:graphicData>
        </a:graphic>
      </p:graphicFrame>
      <p:sp>
        <p:nvSpPr>
          <p:cNvPr id="8" name="Rectangle 7"/>
          <p:cNvSpPr/>
          <p:nvPr/>
        </p:nvSpPr>
        <p:spPr>
          <a:xfrm>
            <a:off x="3429000" y="5181600"/>
            <a:ext cx="60198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err="1" smtClean="0">
                <a:solidFill>
                  <a:schemeClr val="tx2"/>
                </a:solidFill>
              </a:rPr>
              <a:t>Izvor</a:t>
            </a:r>
            <a:r>
              <a:rPr lang="en-GB" sz="1200" dirty="0" smtClean="0">
                <a:solidFill>
                  <a:schemeClr val="tx2"/>
                </a:solidFill>
              </a:rPr>
              <a:t>: 2014 </a:t>
            </a:r>
            <a:r>
              <a:rPr lang="en-GB" sz="1200" dirty="0">
                <a:solidFill>
                  <a:schemeClr val="tx2"/>
                </a:solidFill>
              </a:rPr>
              <a:t>Brandon Hall Group Team Development and Performance Survey </a:t>
            </a:r>
          </a:p>
        </p:txBody>
      </p:sp>
    </p:spTree>
    <p:extLst>
      <p:ext uri="{BB962C8B-B14F-4D97-AF65-F5344CB8AC3E}">
        <p14:creationId xmlns:p14="http://schemas.microsoft.com/office/powerpoint/2010/main" val="4201737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71600" y="228600"/>
            <a:ext cx="5867400" cy="1143000"/>
          </a:xfrm>
          <a:prstGeom prst="rect">
            <a:avLst/>
          </a:prstGeom>
        </p:spPr>
        <p:txBody>
          <a:bodyPr wrap="square" lIns="0" tIns="0" rIns="0" bIns="0">
            <a:noAutofit/>
          </a:bodyPr>
          <a:lstStyle>
            <a:lvl1pPr>
              <a:defRPr sz="3500" b="0" i="0">
                <a:solidFill>
                  <a:srgbClr val="D61F2A"/>
                </a:solidFill>
                <a:latin typeface="Arial"/>
                <a:ea typeface="+mj-ea"/>
                <a:cs typeface="Arial"/>
              </a:defRPr>
            </a:lvl1pPr>
          </a:lstStyle>
          <a:p>
            <a:r>
              <a:rPr lang="en-US" sz="4000" b="1" kern="0" dirty="0" smtClean="0">
                <a:solidFill>
                  <a:schemeClr val="tx2"/>
                </a:solidFill>
              </a:rPr>
              <a:t>Me</a:t>
            </a:r>
            <a:r>
              <a:rPr lang="sr-Latn-RS" sz="4000" b="1" kern="0" dirty="0">
                <a:solidFill>
                  <a:schemeClr val="tx2"/>
                </a:solidFill>
              </a:rPr>
              <a:t>đ</a:t>
            </a:r>
            <a:r>
              <a:rPr lang="en-US" sz="4000" b="1" kern="0" dirty="0" smtClean="0">
                <a:solidFill>
                  <a:schemeClr val="tx2"/>
                </a:solidFill>
              </a:rPr>
              <a:t>usobno poverenje</a:t>
            </a:r>
            <a:endParaRPr lang="en-GB" sz="4000" b="1" kern="0" dirty="0">
              <a:solidFill>
                <a:schemeClr val="tx2"/>
              </a:solidFill>
            </a:endParaRPr>
          </a:p>
        </p:txBody>
      </p:sp>
      <p:sp>
        <p:nvSpPr>
          <p:cNvPr id="10" name="TextBox 9"/>
          <p:cNvSpPr txBox="1"/>
          <p:nvPr/>
        </p:nvSpPr>
        <p:spPr>
          <a:xfrm>
            <a:off x="1295400" y="990600"/>
            <a:ext cx="5257800" cy="1077218"/>
          </a:xfrm>
          <a:prstGeom prst="rect">
            <a:avLst/>
          </a:prstGeom>
          <a:noFill/>
        </p:spPr>
        <p:txBody>
          <a:bodyPr wrap="square" rtlCol="0">
            <a:spAutoFit/>
          </a:bodyPr>
          <a:lstStyle/>
          <a:p>
            <a:r>
              <a:rPr lang="en-US" sz="2400" b="1" dirty="0" smtClean="0">
                <a:solidFill>
                  <a:schemeClr val="tx2"/>
                </a:solidFill>
              </a:rPr>
              <a:t>5 tajnih sastojaka za efektivne timove:</a:t>
            </a:r>
          </a:p>
          <a:p>
            <a:pPr marL="342900" indent="-342900">
              <a:buFont typeface="+mj-lt"/>
              <a:buAutoNum type="arabicPeriod"/>
            </a:pPr>
            <a:endParaRPr lang="en-GB" sz="1600" b="1" dirty="0" smtClean="0"/>
          </a:p>
        </p:txBody>
      </p:sp>
      <p:grpSp>
        <p:nvGrpSpPr>
          <p:cNvPr id="22" name="Group 21"/>
          <p:cNvGrpSpPr/>
          <p:nvPr/>
        </p:nvGrpSpPr>
        <p:grpSpPr>
          <a:xfrm>
            <a:off x="3709718" y="2209800"/>
            <a:ext cx="1884680" cy="1806832"/>
            <a:chOff x="2153920" y="2895600"/>
            <a:chExt cx="1884680" cy="1806832"/>
          </a:xfrm>
        </p:grpSpPr>
        <p:sp>
          <p:nvSpPr>
            <p:cNvPr id="13" name="object 6"/>
            <p:cNvSpPr/>
            <p:nvPr/>
          </p:nvSpPr>
          <p:spPr>
            <a:xfrm>
              <a:off x="2153920" y="2895600"/>
              <a:ext cx="1884680" cy="1806832"/>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3" name="TextBox 2"/>
            <p:cNvSpPr txBox="1"/>
            <p:nvPr/>
          </p:nvSpPr>
          <p:spPr>
            <a:xfrm>
              <a:off x="2209800" y="3669268"/>
              <a:ext cx="1828800" cy="369332"/>
            </a:xfrm>
            <a:prstGeom prst="rect">
              <a:avLst/>
            </a:prstGeom>
            <a:noFill/>
          </p:spPr>
          <p:txBody>
            <a:bodyPr wrap="square" rtlCol="0">
              <a:spAutoFit/>
            </a:bodyPr>
            <a:lstStyle/>
            <a:p>
              <a:pPr algn="ctr"/>
              <a:r>
                <a:rPr lang="sr-Latn-RS" b="1" dirty="0" smtClean="0">
                  <a:solidFill>
                    <a:schemeClr val="tx2"/>
                  </a:solidFill>
                </a:rPr>
                <a:t>POUZDANOST</a:t>
              </a:r>
              <a:endParaRPr lang="en-US" b="1" dirty="0">
                <a:solidFill>
                  <a:schemeClr val="tx2"/>
                </a:solidFill>
              </a:endParaRPr>
            </a:p>
          </p:txBody>
        </p:sp>
      </p:grpSp>
      <p:grpSp>
        <p:nvGrpSpPr>
          <p:cNvPr id="23" name="Group 22"/>
          <p:cNvGrpSpPr/>
          <p:nvPr/>
        </p:nvGrpSpPr>
        <p:grpSpPr>
          <a:xfrm>
            <a:off x="1524000" y="2362200"/>
            <a:ext cx="2033318" cy="2057400"/>
            <a:chOff x="381000" y="3505200"/>
            <a:chExt cx="2033318" cy="2057400"/>
          </a:xfrm>
        </p:grpSpPr>
        <p:sp>
          <p:nvSpPr>
            <p:cNvPr id="15" name="object 6"/>
            <p:cNvSpPr/>
            <p:nvPr/>
          </p:nvSpPr>
          <p:spPr>
            <a:xfrm>
              <a:off x="381000" y="3505200"/>
              <a:ext cx="2033318" cy="2057400"/>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12" name="TextBox 11"/>
            <p:cNvSpPr txBox="1"/>
            <p:nvPr/>
          </p:nvSpPr>
          <p:spPr>
            <a:xfrm>
              <a:off x="609600" y="4176237"/>
              <a:ext cx="1600200" cy="646331"/>
            </a:xfrm>
            <a:prstGeom prst="rect">
              <a:avLst/>
            </a:prstGeom>
            <a:noFill/>
          </p:spPr>
          <p:txBody>
            <a:bodyPr wrap="square" rtlCol="0">
              <a:spAutoFit/>
            </a:bodyPr>
            <a:lstStyle/>
            <a:p>
              <a:pPr algn="ctr"/>
              <a:r>
                <a:rPr lang="en-US" b="1" dirty="0" smtClean="0">
                  <a:solidFill>
                    <a:schemeClr val="tx2"/>
                  </a:solidFill>
                </a:rPr>
                <a:t>STRUKTURA I JASNO</a:t>
              </a:r>
              <a:r>
                <a:rPr lang="sr-Latn-RS" b="1" dirty="0" smtClean="0">
                  <a:solidFill>
                    <a:schemeClr val="tx2"/>
                  </a:solidFill>
                </a:rPr>
                <a:t>Ć</a:t>
              </a:r>
              <a:r>
                <a:rPr lang="en-US" b="1" dirty="0" smtClean="0">
                  <a:solidFill>
                    <a:schemeClr val="tx2"/>
                  </a:solidFill>
                </a:rPr>
                <a:t>A</a:t>
              </a:r>
              <a:endParaRPr lang="en-US" b="1" dirty="0">
                <a:solidFill>
                  <a:schemeClr val="tx2"/>
                </a:solidFill>
              </a:endParaRPr>
            </a:p>
          </p:txBody>
        </p:sp>
      </p:grpSp>
      <p:grpSp>
        <p:nvGrpSpPr>
          <p:cNvPr id="21" name="Group 20"/>
          <p:cNvGrpSpPr/>
          <p:nvPr/>
        </p:nvGrpSpPr>
        <p:grpSpPr>
          <a:xfrm>
            <a:off x="5073602" y="3810000"/>
            <a:ext cx="1479598" cy="1447801"/>
            <a:chOff x="3352800" y="4038599"/>
            <a:chExt cx="1479598" cy="1447801"/>
          </a:xfrm>
        </p:grpSpPr>
        <p:sp>
          <p:nvSpPr>
            <p:cNvPr id="16" name="object 6"/>
            <p:cNvSpPr/>
            <p:nvPr/>
          </p:nvSpPr>
          <p:spPr>
            <a:xfrm>
              <a:off x="3352800" y="4038599"/>
              <a:ext cx="1479598" cy="1447801"/>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14" name="TextBox 13"/>
            <p:cNvSpPr txBox="1"/>
            <p:nvPr/>
          </p:nvSpPr>
          <p:spPr>
            <a:xfrm>
              <a:off x="3352800" y="4419600"/>
              <a:ext cx="1479598" cy="646331"/>
            </a:xfrm>
            <a:prstGeom prst="rect">
              <a:avLst/>
            </a:prstGeom>
            <a:noFill/>
          </p:spPr>
          <p:txBody>
            <a:bodyPr wrap="square" rtlCol="0">
              <a:spAutoFit/>
            </a:bodyPr>
            <a:lstStyle/>
            <a:p>
              <a:pPr algn="ctr"/>
              <a:r>
                <a:rPr lang="en-US" b="1" dirty="0" smtClean="0">
                  <a:solidFill>
                    <a:schemeClr val="tx2"/>
                  </a:solidFill>
                </a:rPr>
                <a:t>LI</a:t>
              </a:r>
              <a:r>
                <a:rPr lang="sr-Latn-RS" b="1" dirty="0" smtClean="0">
                  <a:solidFill>
                    <a:schemeClr val="tx2"/>
                  </a:solidFill>
                </a:rPr>
                <a:t>ČNI ZNAČAJ</a:t>
              </a:r>
              <a:endParaRPr lang="en-US" b="1" dirty="0">
                <a:solidFill>
                  <a:schemeClr val="tx2"/>
                </a:solidFill>
              </a:endParaRPr>
            </a:p>
          </p:txBody>
        </p:sp>
      </p:grpSp>
      <p:grpSp>
        <p:nvGrpSpPr>
          <p:cNvPr id="24" name="Group 23"/>
          <p:cNvGrpSpPr/>
          <p:nvPr/>
        </p:nvGrpSpPr>
        <p:grpSpPr>
          <a:xfrm>
            <a:off x="3023918" y="4092833"/>
            <a:ext cx="1828800" cy="1752600"/>
            <a:chOff x="1905000" y="4724400"/>
            <a:chExt cx="1828800" cy="1752600"/>
          </a:xfrm>
        </p:grpSpPr>
        <p:sp>
          <p:nvSpPr>
            <p:cNvPr id="17" name="object 6"/>
            <p:cNvSpPr/>
            <p:nvPr/>
          </p:nvSpPr>
          <p:spPr>
            <a:xfrm>
              <a:off x="1905000" y="4724400"/>
              <a:ext cx="1828800" cy="1752600"/>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19" name="TextBox 18"/>
            <p:cNvSpPr txBox="1"/>
            <p:nvPr/>
          </p:nvSpPr>
          <p:spPr>
            <a:xfrm>
              <a:off x="2209800" y="5421868"/>
              <a:ext cx="1219200" cy="369332"/>
            </a:xfrm>
            <a:prstGeom prst="rect">
              <a:avLst/>
            </a:prstGeom>
            <a:noFill/>
          </p:spPr>
          <p:txBody>
            <a:bodyPr wrap="square" rtlCol="0">
              <a:spAutoFit/>
            </a:bodyPr>
            <a:lstStyle/>
            <a:p>
              <a:pPr algn="ctr"/>
              <a:r>
                <a:rPr lang="en-US" b="1" dirty="0" smtClean="0">
                  <a:solidFill>
                    <a:schemeClr val="tx2"/>
                  </a:solidFill>
                </a:rPr>
                <a:t>SVRHA</a:t>
              </a:r>
              <a:endParaRPr lang="en-US" b="1" dirty="0">
                <a:solidFill>
                  <a:schemeClr val="tx2"/>
                </a:solidFill>
              </a:endParaRPr>
            </a:p>
          </p:txBody>
        </p:sp>
      </p:grpSp>
      <p:grpSp>
        <p:nvGrpSpPr>
          <p:cNvPr id="25" name="Group 24"/>
          <p:cNvGrpSpPr/>
          <p:nvPr/>
        </p:nvGrpSpPr>
        <p:grpSpPr>
          <a:xfrm>
            <a:off x="6553200" y="4267200"/>
            <a:ext cx="2286000" cy="2209799"/>
            <a:chOff x="8839200" y="4267200"/>
            <a:chExt cx="2286000" cy="2209799"/>
          </a:xfrm>
        </p:grpSpPr>
        <p:sp>
          <p:nvSpPr>
            <p:cNvPr id="18" name="object 6"/>
            <p:cNvSpPr/>
            <p:nvPr/>
          </p:nvSpPr>
          <p:spPr>
            <a:xfrm>
              <a:off x="8839200" y="4267200"/>
              <a:ext cx="2286000" cy="2209799"/>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rgbClr val="FF0000"/>
              </a:solidFill>
            </a:ln>
          </p:spPr>
          <p:txBody>
            <a:bodyPr wrap="square" lIns="0" tIns="0" rIns="0" bIns="0" rtlCol="0"/>
            <a:lstStyle/>
            <a:p>
              <a:endParaRPr/>
            </a:p>
          </p:txBody>
        </p:sp>
        <p:sp>
          <p:nvSpPr>
            <p:cNvPr id="20" name="TextBox 19"/>
            <p:cNvSpPr txBox="1"/>
            <p:nvPr/>
          </p:nvSpPr>
          <p:spPr>
            <a:xfrm>
              <a:off x="9144000" y="5068669"/>
              <a:ext cx="1752600" cy="646331"/>
            </a:xfrm>
            <a:prstGeom prst="rect">
              <a:avLst/>
            </a:prstGeom>
            <a:noFill/>
          </p:spPr>
          <p:txBody>
            <a:bodyPr wrap="square" rtlCol="0">
              <a:spAutoFit/>
            </a:bodyPr>
            <a:lstStyle/>
            <a:p>
              <a:pPr algn="ctr"/>
              <a:r>
                <a:rPr lang="en-US" b="1" dirty="0" smtClean="0">
                  <a:solidFill>
                    <a:srgbClr val="FF0000"/>
                  </a:solidFill>
                </a:rPr>
                <a:t>PSIHOLO</a:t>
              </a:r>
              <a:r>
                <a:rPr lang="sr-Latn-RS" b="1" dirty="0">
                  <a:solidFill>
                    <a:srgbClr val="FF0000"/>
                  </a:solidFill>
                </a:rPr>
                <a:t>Š</a:t>
              </a:r>
              <a:r>
                <a:rPr lang="en-US" b="1" dirty="0" smtClean="0">
                  <a:solidFill>
                    <a:srgbClr val="FF0000"/>
                  </a:solidFill>
                </a:rPr>
                <a:t>KA </a:t>
              </a:r>
              <a:r>
                <a:rPr lang="en-US" b="1" dirty="0">
                  <a:solidFill>
                    <a:srgbClr val="FF0000"/>
                  </a:solidFill>
                </a:rPr>
                <a:t>SIGURNOST</a:t>
              </a:r>
            </a:p>
          </p:txBody>
        </p:sp>
      </p:grpSp>
      <p:pic>
        <p:nvPicPr>
          <p:cNvPr id="26" name="Picture 25" descr="amazing-people-at-google.jpg"/>
          <p:cNvPicPr>
            <a:picLocks noChangeAspect="1"/>
          </p:cNvPicPr>
          <p:nvPr/>
        </p:nvPicPr>
        <p:blipFill>
          <a:blip r:embed="rId3" cstate="print"/>
          <a:stretch>
            <a:fillRect/>
          </a:stretch>
        </p:blipFill>
        <p:spPr>
          <a:xfrm>
            <a:off x="6507480" y="570699"/>
            <a:ext cx="5191376" cy="3620302"/>
          </a:xfrm>
          <a:prstGeom prst="ellipse">
            <a:avLst/>
          </a:prstGeom>
        </p:spPr>
      </p:pic>
      <p:pic>
        <p:nvPicPr>
          <p:cNvPr id="2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3177"/>
          <a:stretch/>
        </p:blipFill>
        <p:spPr bwMode="auto">
          <a:xfrm>
            <a:off x="0" y="0"/>
            <a:ext cx="1219200" cy="68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42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23346"/>
            <a:ext cx="12192000" cy="273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304800" y="304800"/>
            <a:ext cx="11506200" cy="707886"/>
          </a:xfrm>
          <a:prstGeom prst="rect">
            <a:avLst/>
          </a:prstGeom>
          <a:noFill/>
        </p:spPr>
        <p:txBody>
          <a:bodyPr wrap="square" rtlCol="0">
            <a:spAutoFit/>
          </a:bodyPr>
          <a:lstStyle/>
          <a:p>
            <a:r>
              <a:rPr lang="sr-Latn-RS" sz="4000" b="1" kern="0" dirty="0">
                <a:solidFill>
                  <a:schemeClr val="tx2"/>
                </a:solidFill>
                <a:latin typeface="Arial"/>
                <a:ea typeface="+mj-ea"/>
                <a:cs typeface="Arial"/>
              </a:rPr>
              <a:t>Zašto su neki timovi disfunkcionalni?</a:t>
            </a:r>
            <a:endParaRPr lang="en-GB" sz="4000" b="1" kern="0" dirty="0">
              <a:solidFill>
                <a:schemeClr val="tx2"/>
              </a:solidFill>
              <a:latin typeface="Arial"/>
              <a:ea typeface="+mj-ea"/>
              <a:cs typeface="Arial"/>
            </a:endParaRPr>
          </a:p>
        </p:txBody>
      </p:sp>
      <p:sp>
        <p:nvSpPr>
          <p:cNvPr id="20" name="TextBox 19"/>
          <p:cNvSpPr txBox="1"/>
          <p:nvPr/>
        </p:nvSpPr>
        <p:spPr>
          <a:xfrm>
            <a:off x="304800" y="1143000"/>
            <a:ext cx="7772400" cy="2793842"/>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400" dirty="0" smtClean="0">
                <a:solidFill>
                  <a:schemeClr val="tx2"/>
                </a:solidFill>
              </a:rPr>
              <a:t>Nedostatak poverenja</a:t>
            </a:r>
            <a:endParaRPr lang="en-US" sz="2400" dirty="0">
              <a:solidFill>
                <a:schemeClr val="tx2"/>
              </a:solidFill>
            </a:endParaRPr>
          </a:p>
          <a:p>
            <a:pPr marL="457200" indent="-457200">
              <a:lnSpc>
                <a:spcPct val="150000"/>
              </a:lnSpc>
              <a:buFont typeface="Wingdings" panose="05000000000000000000" pitchFamily="2" charset="2"/>
              <a:buChar char="Ø"/>
            </a:pPr>
            <a:r>
              <a:rPr lang="en-US" sz="2400" dirty="0" smtClean="0">
                <a:solidFill>
                  <a:schemeClr val="tx2"/>
                </a:solidFill>
              </a:rPr>
              <a:t>Strah od konflikta</a:t>
            </a:r>
            <a:endParaRPr lang="en-US" sz="2400" dirty="0">
              <a:solidFill>
                <a:schemeClr val="tx2"/>
              </a:solidFill>
            </a:endParaRPr>
          </a:p>
          <a:p>
            <a:pPr marL="457200" indent="-457200">
              <a:lnSpc>
                <a:spcPct val="150000"/>
              </a:lnSpc>
              <a:buFont typeface="Wingdings" panose="05000000000000000000" pitchFamily="2" charset="2"/>
              <a:buChar char="Ø"/>
            </a:pPr>
            <a:r>
              <a:rPr lang="en-US" sz="2400" dirty="0" smtClean="0">
                <a:solidFill>
                  <a:schemeClr val="tx2"/>
                </a:solidFill>
              </a:rPr>
              <a:t>Nedostatak posve</a:t>
            </a:r>
            <a:r>
              <a:rPr lang="sr-Latn-RS" sz="2400" dirty="0" smtClean="0">
                <a:solidFill>
                  <a:schemeClr val="tx2"/>
                </a:solidFill>
              </a:rPr>
              <a:t>ć</a:t>
            </a:r>
            <a:r>
              <a:rPr lang="en-US" sz="2400" dirty="0" smtClean="0">
                <a:solidFill>
                  <a:schemeClr val="tx2"/>
                </a:solidFill>
              </a:rPr>
              <a:t>enosti</a:t>
            </a:r>
            <a:endParaRPr lang="en-US" sz="2400" dirty="0">
              <a:solidFill>
                <a:schemeClr val="tx2"/>
              </a:solidFill>
            </a:endParaRPr>
          </a:p>
          <a:p>
            <a:pPr marL="457200" indent="-457200">
              <a:lnSpc>
                <a:spcPct val="150000"/>
              </a:lnSpc>
              <a:buFont typeface="Wingdings" panose="05000000000000000000" pitchFamily="2" charset="2"/>
              <a:buChar char="Ø"/>
            </a:pPr>
            <a:r>
              <a:rPr lang="en-US" sz="2400" dirty="0" smtClean="0">
                <a:solidFill>
                  <a:schemeClr val="tx2"/>
                </a:solidFill>
              </a:rPr>
              <a:t>Izbegavanje odgovornosti</a:t>
            </a:r>
            <a:endParaRPr lang="en-US" sz="2400" dirty="0">
              <a:solidFill>
                <a:schemeClr val="tx2"/>
              </a:solidFill>
            </a:endParaRPr>
          </a:p>
          <a:p>
            <a:pPr marL="457200" indent="-457200">
              <a:lnSpc>
                <a:spcPct val="150000"/>
              </a:lnSpc>
              <a:buFont typeface="Wingdings" panose="05000000000000000000" pitchFamily="2" charset="2"/>
              <a:buChar char="Ø"/>
            </a:pPr>
            <a:r>
              <a:rPr lang="sr-Latn-RS" sz="2400" dirty="0" smtClean="0">
                <a:solidFill>
                  <a:schemeClr val="tx2"/>
                </a:solidFill>
              </a:rPr>
              <a:t>Nedostatak</a:t>
            </a:r>
            <a:r>
              <a:rPr lang="en-US" sz="2400" dirty="0" smtClean="0">
                <a:solidFill>
                  <a:schemeClr val="tx2"/>
                </a:solidFill>
              </a:rPr>
              <a:t> </a:t>
            </a:r>
            <a:r>
              <a:rPr lang="sr-Latn-RS" sz="2400" dirty="0" smtClean="0">
                <a:solidFill>
                  <a:schemeClr val="tx2"/>
                </a:solidFill>
              </a:rPr>
              <a:t>usmerenosti</a:t>
            </a:r>
            <a:r>
              <a:rPr lang="en-US" sz="2400" dirty="0" smtClean="0">
                <a:solidFill>
                  <a:schemeClr val="tx2"/>
                </a:solidFill>
              </a:rPr>
              <a:t> </a:t>
            </a:r>
            <a:r>
              <a:rPr lang="sr-Latn-RS" sz="2400" dirty="0" smtClean="0">
                <a:solidFill>
                  <a:schemeClr val="tx2"/>
                </a:solidFill>
              </a:rPr>
              <a:t>n</a:t>
            </a:r>
            <a:r>
              <a:rPr lang="en-US" sz="2400" dirty="0" smtClean="0">
                <a:solidFill>
                  <a:schemeClr val="tx2"/>
                </a:solidFill>
              </a:rPr>
              <a:t>a </a:t>
            </a:r>
            <a:r>
              <a:rPr lang="sr-Latn-RS" sz="2400" dirty="0" smtClean="0">
                <a:solidFill>
                  <a:schemeClr val="tx2"/>
                </a:solidFill>
              </a:rPr>
              <a:t>timski </a:t>
            </a:r>
            <a:r>
              <a:rPr lang="en-US" sz="2400" dirty="0" smtClean="0">
                <a:solidFill>
                  <a:schemeClr val="tx2"/>
                </a:solidFill>
              </a:rPr>
              <a:t>rezultat</a:t>
            </a:r>
          </a:p>
        </p:txBody>
      </p:sp>
    </p:spTree>
    <p:extLst>
      <p:ext uri="{BB962C8B-B14F-4D97-AF65-F5344CB8AC3E}">
        <p14:creationId xmlns:p14="http://schemas.microsoft.com/office/powerpoint/2010/main" val="246328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10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10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10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1000" fill="hold"/>
                                        <p:tgtEl>
                                          <p:spTgt spid="2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1000" fill="hold"/>
                                        <p:tgtEl>
                                          <p:spTgt spid="2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1567543" y="274638"/>
            <a:ext cx="10243457" cy="1143000"/>
          </a:xfrm>
          <a:prstGeom prst="rect">
            <a:avLst/>
          </a:prstGeom>
        </p:spPr>
        <p:txBody>
          <a:bodyPr wrap="square" lIns="0" tIns="0" rIns="0" bIns="0">
            <a:noAutofit/>
          </a:bodyPr>
          <a:lstStyle>
            <a:lvl1pPr>
              <a:defRPr sz="3500" b="0" i="0">
                <a:solidFill>
                  <a:srgbClr val="D61F2A"/>
                </a:solidFill>
                <a:latin typeface="Arial"/>
                <a:ea typeface="+mj-ea"/>
                <a:cs typeface="Arial"/>
              </a:defRPr>
            </a:lvl1pPr>
          </a:lstStyle>
          <a:p>
            <a:r>
              <a:rPr lang="en-US" sz="4000" b="1" kern="0" dirty="0">
                <a:solidFill>
                  <a:schemeClr val="tx2"/>
                </a:solidFill>
              </a:rPr>
              <a:t>Da li HR dovoljno doprinosi </a:t>
            </a:r>
            <a:r>
              <a:rPr lang="sr-Latn-RS" sz="4000" b="1" kern="0" dirty="0">
                <a:solidFill>
                  <a:schemeClr val="tx2"/>
                </a:solidFill>
              </a:rPr>
              <a:t>rešavanju ovih problema</a:t>
            </a:r>
            <a:r>
              <a:rPr lang="en-US" sz="4000" b="1" kern="0" dirty="0">
                <a:solidFill>
                  <a:schemeClr val="tx2"/>
                </a:solidFill>
              </a:rPr>
              <a:t>?</a:t>
            </a:r>
            <a:endParaRPr lang="en-GB" sz="4000" b="1" kern="0" dirty="0">
              <a:solidFill>
                <a:schemeClr val="tx2"/>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832669"/>
            <a:ext cx="3657600" cy="27038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895600" y="1929825"/>
            <a:ext cx="7086600" cy="584775"/>
          </a:xfrm>
          <a:prstGeom prst="rect">
            <a:avLst/>
          </a:prstGeom>
          <a:noFill/>
        </p:spPr>
        <p:txBody>
          <a:bodyPr wrap="square" rtlCol="0">
            <a:spAutoFit/>
          </a:bodyPr>
          <a:lstStyle/>
          <a:p>
            <a:pPr algn="ctr"/>
            <a:r>
              <a:rPr lang="sr-Latn-RS" sz="3200" dirty="0" smtClean="0">
                <a:solidFill>
                  <a:schemeClr val="tx2"/>
                </a:solidFill>
              </a:rPr>
              <a:t>Koje timske intervencije koristite?</a:t>
            </a:r>
            <a:endParaRPr lang="en-US" sz="3200" dirty="0">
              <a:solidFill>
                <a:schemeClr val="tx2"/>
              </a:solidFill>
            </a:endParaRPr>
          </a:p>
        </p:txBody>
      </p:sp>
      <p:sp>
        <p:nvSpPr>
          <p:cNvPr id="26" name="TextBox 25"/>
          <p:cNvSpPr txBox="1"/>
          <p:nvPr/>
        </p:nvSpPr>
        <p:spPr>
          <a:xfrm>
            <a:off x="3124200" y="2588567"/>
            <a:ext cx="6172200" cy="923330"/>
          </a:xfrm>
          <a:prstGeom prst="rect">
            <a:avLst/>
          </a:prstGeom>
          <a:noFill/>
        </p:spPr>
        <p:txBody>
          <a:bodyPr wrap="square" rtlCol="0">
            <a:spAutoFit/>
          </a:bodyPr>
          <a:lstStyle/>
          <a:p>
            <a:pPr algn="ctr"/>
            <a:r>
              <a:rPr lang="sr-Latn-RS" sz="5400" dirty="0" smtClean="0">
                <a:solidFill>
                  <a:schemeClr val="tx2"/>
                </a:solidFill>
              </a:rPr>
              <a:t>Tim bilding?</a:t>
            </a:r>
            <a:endParaRPr lang="en-GB" sz="5400" dirty="0">
              <a:solidFill>
                <a:schemeClr val="tx2"/>
              </a:solidFill>
            </a:endParaRPr>
          </a:p>
        </p:txBody>
      </p:sp>
      <p:pic>
        <p:nvPicPr>
          <p:cNvPr id="2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3177"/>
          <a:stretch/>
        </p:blipFill>
        <p:spPr bwMode="auto">
          <a:xfrm>
            <a:off x="0" y="0"/>
            <a:ext cx="1219200" cy="68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3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33177"/>
          <a:stretch/>
        </p:blipFill>
        <p:spPr bwMode="auto">
          <a:xfrm>
            <a:off x="6603274" y="0"/>
            <a:ext cx="5588726"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274" y="1"/>
            <a:ext cx="557784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4"/>
          <p:cNvSpPr txBox="1">
            <a:spLocks/>
          </p:cNvSpPr>
          <p:nvPr/>
        </p:nvSpPr>
        <p:spPr>
          <a:xfrm>
            <a:off x="381000" y="152400"/>
            <a:ext cx="5715000" cy="2462213"/>
          </a:xfrm>
          <a:prstGeom prst="rect">
            <a:avLst/>
          </a:prstGeom>
        </p:spPr>
        <p:txBody>
          <a:bodyPr vert="horz" wrap="square" lIns="0" tIns="0" rIns="0" bIns="0" rtlCol="0">
            <a:spAutoFit/>
          </a:bodyPr>
          <a:lstStyle>
            <a:lvl1pPr>
              <a:defRPr sz="3600" b="0" i="0">
                <a:solidFill>
                  <a:srgbClr val="231F20"/>
                </a:solidFill>
                <a:latin typeface="Arial"/>
                <a:ea typeface="+mj-ea"/>
                <a:cs typeface="Arial"/>
              </a:defRPr>
            </a:lvl1pPr>
          </a:lstStyle>
          <a:p>
            <a:pPr marL="12700" marR="5080" lvl="1" indent="635" algn="ctr">
              <a:buClrTx/>
              <a:buFontTx/>
              <a:buNone/>
              <a:defRPr/>
            </a:pPr>
            <a:r>
              <a:rPr lang="en-US" sz="6600" b="1" kern="0" dirty="0">
                <a:solidFill>
                  <a:schemeClr val="tx2"/>
                </a:solidFill>
                <a:latin typeface="Arial"/>
                <a:ea typeface="+mj-ea"/>
                <a:cs typeface="Arial"/>
              </a:rPr>
              <a:t>SR </a:t>
            </a:r>
            <a:r>
              <a:rPr lang="en-US" sz="6600" b="1" kern="0" dirty="0" smtClean="0">
                <a:solidFill>
                  <a:schemeClr val="tx2"/>
                </a:solidFill>
                <a:latin typeface="Arial"/>
                <a:ea typeface="+mj-ea"/>
                <a:cs typeface="Arial"/>
              </a:rPr>
              <a:t>Technics</a:t>
            </a:r>
            <a:endParaRPr lang="sr-Latn-RS" sz="6600" b="1" kern="0" dirty="0" smtClean="0">
              <a:solidFill>
                <a:schemeClr val="tx2"/>
              </a:solidFill>
              <a:latin typeface="Arial"/>
              <a:ea typeface="+mj-ea"/>
              <a:cs typeface="Arial"/>
            </a:endParaRPr>
          </a:p>
          <a:p>
            <a:pPr marL="12700" marR="5080" lvl="1" indent="635" algn="ctr">
              <a:buClrTx/>
              <a:buFontTx/>
              <a:buNone/>
              <a:defRPr/>
            </a:pPr>
            <a:r>
              <a:rPr lang="sr-Latn-RS" sz="6600" b="1" kern="0" dirty="0" smtClean="0">
                <a:solidFill>
                  <a:schemeClr val="tx2"/>
                </a:solidFill>
                <a:latin typeface="Arial"/>
                <a:ea typeface="+mj-ea"/>
                <a:cs typeface="Arial"/>
              </a:rPr>
              <a:t>Srbija</a:t>
            </a:r>
            <a:endParaRPr lang="en-US" sz="6600" b="1" kern="0" dirty="0">
              <a:solidFill>
                <a:schemeClr val="tx2"/>
              </a:solidFill>
              <a:latin typeface="Arial"/>
              <a:ea typeface="+mj-ea"/>
              <a:cs typeface="Arial"/>
            </a:endParaRPr>
          </a:p>
          <a:p>
            <a:pPr marL="12700" marR="5080" lvl="1" indent="635">
              <a:buClrTx/>
              <a:buFontTx/>
              <a:buNone/>
              <a:defRPr/>
            </a:pPr>
            <a:endParaRPr lang="en-US" sz="2800" kern="0" dirty="0">
              <a:latin typeface="Arial"/>
              <a:ea typeface="+mj-ea"/>
              <a:cs typeface="Arial"/>
            </a:endParaRPr>
          </a:p>
        </p:txBody>
      </p:sp>
      <p:sp>
        <p:nvSpPr>
          <p:cNvPr id="9" name="object 6"/>
          <p:cNvSpPr/>
          <p:nvPr/>
        </p:nvSpPr>
        <p:spPr>
          <a:xfrm>
            <a:off x="401320" y="2438400"/>
            <a:ext cx="2494280" cy="2362200"/>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3" name="TextBox 2"/>
          <p:cNvSpPr txBox="1"/>
          <p:nvPr/>
        </p:nvSpPr>
        <p:spPr>
          <a:xfrm>
            <a:off x="457200" y="3084493"/>
            <a:ext cx="2286000" cy="954107"/>
          </a:xfrm>
          <a:prstGeom prst="rect">
            <a:avLst/>
          </a:prstGeom>
          <a:noFill/>
        </p:spPr>
        <p:txBody>
          <a:bodyPr wrap="square" rtlCol="0">
            <a:spAutoFit/>
          </a:bodyPr>
          <a:lstStyle/>
          <a:p>
            <a:pPr algn="ctr"/>
            <a:r>
              <a:rPr lang="en-US" sz="2800" b="1" dirty="0">
                <a:solidFill>
                  <a:schemeClr val="tx2"/>
                </a:solidFill>
              </a:rPr>
              <a:t>300 Zaposlenih</a:t>
            </a:r>
          </a:p>
        </p:txBody>
      </p:sp>
      <p:sp>
        <p:nvSpPr>
          <p:cNvPr id="12" name="object 6"/>
          <p:cNvSpPr/>
          <p:nvPr/>
        </p:nvSpPr>
        <p:spPr>
          <a:xfrm>
            <a:off x="1905000" y="4495800"/>
            <a:ext cx="2362200" cy="2187832"/>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13" name="TextBox 12"/>
          <p:cNvSpPr txBox="1"/>
          <p:nvPr/>
        </p:nvSpPr>
        <p:spPr>
          <a:xfrm>
            <a:off x="2057400" y="5001161"/>
            <a:ext cx="2057401" cy="1323439"/>
          </a:xfrm>
          <a:prstGeom prst="rect">
            <a:avLst/>
          </a:prstGeom>
          <a:noFill/>
        </p:spPr>
        <p:txBody>
          <a:bodyPr wrap="square" rtlCol="0">
            <a:spAutoFit/>
          </a:bodyPr>
          <a:lstStyle/>
          <a:p>
            <a:pPr algn="ctr"/>
            <a:r>
              <a:rPr lang="en-US" sz="4000" b="1" dirty="0">
                <a:solidFill>
                  <a:schemeClr val="tx2"/>
                </a:solidFill>
              </a:rPr>
              <a:t>30 </a:t>
            </a:r>
            <a:r>
              <a:rPr lang="en-US" sz="4000" b="1" dirty="0" smtClean="0">
                <a:solidFill>
                  <a:schemeClr val="tx2"/>
                </a:solidFill>
              </a:rPr>
              <a:t>Ti</a:t>
            </a:r>
            <a:r>
              <a:rPr lang="sr-Latn-RS" sz="4000" b="1" dirty="0" smtClean="0">
                <a:solidFill>
                  <a:schemeClr val="tx2"/>
                </a:solidFill>
              </a:rPr>
              <a:t>mova</a:t>
            </a:r>
            <a:endParaRPr lang="en-US" sz="4000" b="1" dirty="0">
              <a:solidFill>
                <a:schemeClr val="tx2"/>
              </a:solidFill>
            </a:endParaRPr>
          </a:p>
        </p:txBody>
      </p:sp>
      <p:sp>
        <p:nvSpPr>
          <p:cNvPr id="14" name="object 6"/>
          <p:cNvSpPr/>
          <p:nvPr/>
        </p:nvSpPr>
        <p:spPr>
          <a:xfrm>
            <a:off x="3581400" y="2667000"/>
            <a:ext cx="2362200" cy="2362200"/>
          </a:xfrm>
          <a:custGeom>
            <a:avLst/>
            <a:gdLst/>
            <a:ahLst/>
            <a:cxnLst/>
            <a:rect l="l" t="t" r="r" b="b"/>
            <a:pathLst>
              <a:path w="1691004" h="1691004">
                <a:moveTo>
                  <a:pt x="845350" y="0"/>
                </a:moveTo>
                <a:lnTo>
                  <a:pt x="797379" y="1338"/>
                </a:lnTo>
                <a:lnTo>
                  <a:pt x="750111" y="5305"/>
                </a:lnTo>
                <a:lnTo>
                  <a:pt x="703616" y="11829"/>
                </a:lnTo>
                <a:lnTo>
                  <a:pt x="657966" y="20840"/>
                </a:lnTo>
                <a:lnTo>
                  <a:pt x="613232" y="32265"/>
                </a:lnTo>
                <a:lnTo>
                  <a:pt x="569485" y="46033"/>
                </a:lnTo>
                <a:lnTo>
                  <a:pt x="526798" y="62074"/>
                </a:lnTo>
                <a:lnTo>
                  <a:pt x="485240" y="80315"/>
                </a:lnTo>
                <a:lnTo>
                  <a:pt x="444885" y="100686"/>
                </a:lnTo>
                <a:lnTo>
                  <a:pt x="405802" y="123114"/>
                </a:lnTo>
                <a:lnTo>
                  <a:pt x="368063" y="147529"/>
                </a:lnTo>
                <a:lnTo>
                  <a:pt x="331741" y="173859"/>
                </a:lnTo>
                <a:lnTo>
                  <a:pt x="296905" y="202033"/>
                </a:lnTo>
                <a:lnTo>
                  <a:pt x="263628" y="231980"/>
                </a:lnTo>
                <a:lnTo>
                  <a:pt x="231980" y="263628"/>
                </a:lnTo>
                <a:lnTo>
                  <a:pt x="202033" y="296905"/>
                </a:lnTo>
                <a:lnTo>
                  <a:pt x="173859" y="331741"/>
                </a:lnTo>
                <a:lnTo>
                  <a:pt x="147529" y="368063"/>
                </a:lnTo>
                <a:lnTo>
                  <a:pt x="123114" y="405802"/>
                </a:lnTo>
                <a:lnTo>
                  <a:pt x="100686" y="444885"/>
                </a:lnTo>
                <a:lnTo>
                  <a:pt x="80315" y="485240"/>
                </a:lnTo>
                <a:lnTo>
                  <a:pt x="62074" y="526798"/>
                </a:lnTo>
                <a:lnTo>
                  <a:pt x="46033" y="569485"/>
                </a:lnTo>
                <a:lnTo>
                  <a:pt x="32265" y="613232"/>
                </a:lnTo>
                <a:lnTo>
                  <a:pt x="20840" y="657966"/>
                </a:lnTo>
                <a:lnTo>
                  <a:pt x="11829" y="703616"/>
                </a:lnTo>
                <a:lnTo>
                  <a:pt x="5305" y="750111"/>
                </a:lnTo>
                <a:lnTo>
                  <a:pt x="1338" y="797379"/>
                </a:lnTo>
                <a:lnTo>
                  <a:pt x="0" y="845350"/>
                </a:lnTo>
                <a:lnTo>
                  <a:pt x="1338" y="893320"/>
                </a:lnTo>
                <a:lnTo>
                  <a:pt x="5305" y="940588"/>
                </a:lnTo>
                <a:lnTo>
                  <a:pt x="11829" y="987083"/>
                </a:lnTo>
                <a:lnTo>
                  <a:pt x="20840" y="1032733"/>
                </a:lnTo>
                <a:lnTo>
                  <a:pt x="32265" y="1077467"/>
                </a:lnTo>
                <a:lnTo>
                  <a:pt x="46033" y="1121214"/>
                </a:lnTo>
                <a:lnTo>
                  <a:pt x="62074" y="1163901"/>
                </a:lnTo>
                <a:lnTo>
                  <a:pt x="80315" y="1205459"/>
                </a:lnTo>
                <a:lnTo>
                  <a:pt x="100686" y="1245814"/>
                </a:lnTo>
                <a:lnTo>
                  <a:pt x="123114" y="1284897"/>
                </a:lnTo>
                <a:lnTo>
                  <a:pt x="147529" y="1322636"/>
                </a:lnTo>
                <a:lnTo>
                  <a:pt x="173859" y="1358959"/>
                </a:lnTo>
                <a:lnTo>
                  <a:pt x="202033" y="1393794"/>
                </a:lnTo>
                <a:lnTo>
                  <a:pt x="231980" y="1427072"/>
                </a:lnTo>
                <a:lnTo>
                  <a:pt x="263628" y="1458719"/>
                </a:lnTo>
                <a:lnTo>
                  <a:pt x="296905" y="1488666"/>
                </a:lnTo>
                <a:lnTo>
                  <a:pt x="331741" y="1516840"/>
                </a:lnTo>
                <a:lnTo>
                  <a:pt x="368063" y="1543170"/>
                </a:lnTo>
                <a:lnTo>
                  <a:pt x="405802" y="1567585"/>
                </a:lnTo>
                <a:lnTo>
                  <a:pt x="444885" y="1590013"/>
                </a:lnTo>
                <a:lnTo>
                  <a:pt x="485240" y="1610384"/>
                </a:lnTo>
                <a:lnTo>
                  <a:pt x="526798" y="1628625"/>
                </a:lnTo>
                <a:lnTo>
                  <a:pt x="569485" y="1644666"/>
                </a:lnTo>
                <a:lnTo>
                  <a:pt x="613232" y="1658434"/>
                </a:lnTo>
                <a:lnTo>
                  <a:pt x="657966" y="1669860"/>
                </a:lnTo>
                <a:lnTo>
                  <a:pt x="703616" y="1678870"/>
                </a:lnTo>
                <a:lnTo>
                  <a:pt x="750111" y="1685395"/>
                </a:lnTo>
                <a:lnTo>
                  <a:pt x="797379" y="1689362"/>
                </a:lnTo>
                <a:lnTo>
                  <a:pt x="845350" y="1690700"/>
                </a:lnTo>
                <a:lnTo>
                  <a:pt x="893320" y="1689362"/>
                </a:lnTo>
                <a:lnTo>
                  <a:pt x="940588" y="1685395"/>
                </a:lnTo>
                <a:lnTo>
                  <a:pt x="987083" y="1678870"/>
                </a:lnTo>
                <a:lnTo>
                  <a:pt x="1032733" y="1669860"/>
                </a:lnTo>
                <a:lnTo>
                  <a:pt x="1077467" y="1658434"/>
                </a:lnTo>
                <a:lnTo>
                  <a:pt x="1121214" y="1644666"/>
                </a:lnTo>
                <a:lnTo>
                  <a:pt x="1163901" y="1628625"/>
                </a:lnTo>
                <a:lnTo>
                  <a:pt x="1205459" y="1610384"/>
                </a:lnTo>
                <a:lnTo>
                  <a:pt x="1245814" y="1590013"/>
                </a:lnTo>
                <a:lnTo>
                  <a:pt x="1284897" y="1567585"/>
                </a:lnTo>
                <a:lnTo>
                  <a:pt x="1322636" y="1543170"/>
                </a:lnTo>
                <a:lnTo>
                  <a:pt x="1358959" y="1516840"/>
                </a:lnTo>
                <a:lnTo>
                  <a:pt x="1393794" y="1488666"/>
                </a:lnTo>
                <a:lnTo>
                  <a:pt x="1427072" y="1458719"/>
                </a:lnTo>
                <a:lnTo>
                  <a:pt x="1458719" y="1427072"/>
                </a:lnTo>
                <a:lnTo>
                  <a:pt x="1488666" y="1393794"/>
                </a:lnTo>
                <a:lnTo>
                  <a:pt x="1516840" y="1358959"/>
                </a:lnTo>
                <a:lnTo>
                  <a:pt x="1543170" y="1322636"/>
                </a:lnTo>
                <a:lnTo>
                  <a:pt x="1567585" y="1284897"/>
                </a:lnTo>
                <a:lnTo>
                  <a:pt x="1590013" y="1245814"/>
                </a:lnTo>
                <a:lnTo>
                  <a:pt x="1610384" y="1205459"/>
                </a:lnTo>
                <a:lnTo>
                  <a:pt x="1628625" y="1163901"/>
                </a:lnTo>
                <a:lnTo>
                  <a:pt x="1644666" y="1121214"/>
                </a:lnTo>
                <a:lnTo>
                  <a:pt x="1658434" y="1077467"/>
                </a:lnTo>
                <a:lnTo>
                  <a:pt x="1669860" y="1032733"/>
                </a:lnTo>
                <a:lnTo>
                  <a:pt x="1678870" y="987083"/>
                </a:lnTo>
                <a:lnTo>
                  <a:pt x="1685395" y="940588"/>
                </a:lnTo>
                <a:lnTo>
                  <a:pt x="1689362" y="893320"/>
                </a:lnTo>
                <a:lnTo>
                  <a:pt x="1690700" y="845350"/>
                </a:lnTo>
                <a:lnTo>
                  <a:pt x="1689362" y="797379"/>
                </a:lnTo>
                <a:lnTo>
                  <a:pt x="1685395" y="750111"/>
                </a:lnTo>
                <a:lnTo>
                  <a:pt x="1678870" y="703616"/>
                </a:lnTo>
                <a:lnTo>
                  <a:pt x="1669860" y="657966"/>
                </a:lnTo>
                <a:lnTo>
                  <a:pt x="1658434" y="613232"/>
                </a:lnTo>
                <a:lnTo>
                  <a:pt x="1644666" y="569485"/>
                </a:lnTo>
                <a:lnTo>
                  <a:pt x="1628625" y="526798"/>
                </a:lnTo>
                <a:lnTo>
                  <a:pt x="1610384" y="485240"/>
                </a:lnTo>
                <a:lnTo>
                  <a:pt x="1590013" y="444885"/>
                </a:lnTo>
                <a:lnTo>
                  <a:pt x="1567585" y="405802"/>
                </a:lnTo>
                <a:lnTo>
                  <a:pt x="1543170" y="368063"/>
                </a:lnTo>
                <a:lnTo>
                  <a:pt x="1516840" y="331741"/>
                </a:lnTo>
                <a:lnTo>
                  <a:pt x="1488666" y="296905"/>
                </a:lnTo>
                <a:lnTo>
                  <a:pt x="1458719" y="263628"/>
                </a:lnTo>
                <a:lnTo>
                  <a:pt x="1427072" y="231980"/>
                </a:lnTo>
                <a:lnTo>
                  <a:pt x="1393794" y="202033"/>
                </a:lnTo>
                <a:lnTo>
                  <a:pt x="1358959" y="173859"/>
                </a:lnTo>
                <a:lnTo>
                  <a:pt x="1322636" y="147529"/>
                </a:lnTo>
                <a:lnTo>
                  <a:pt x="1284897" y="123114"/>
                </a:lnTo>
                <a:lnTo>
                  <a:pt x="1245814" y="100686"/>
                </a:lnTo>
                <a:lnTo>
                  <a:pt x="1205459" y="80315"/>
                </a:lnTo>
                <a:lnTo>
                  <a:pt x="1163901" y="62074"/>
                </a:lnTo>
                <a:lnTo>
                  <a:pt x="1121214" y="46033"/>
                </a:lnTo>
                <a:lnTo>
                  <a:pt x="1077467" y="32265"/>
                </a:lnTo>
                <a:lnTo>
                  <a:pt x="1032733" y="20840"/>
                </a:lnTo>
                <a:lnTo>
                  <a:pt x="987083" y="11829"/>
                </a:lnTo>
                <a:lnTo>
                  <a:pt x="940588" y="5305"/>
                </a:lnTo>
                <a:lnTo>
                  <a:pt x="893320" y="1338"/>
                </a:lnTo>
                <a:lnTo>
                  <a:pt x="845350" y="0"/>
                </a:lnTo>
                <a:close/>
              </a:path>
            </a:pathLst>
          </a:custGeom>
          <a:solidFill>
            <a:srgbClr val="FFFFFF"/>
          </a:solidFill>
          <a:ln w="56261">
            <a:solidFill>
              <a:schemeClr val="tx2"/>
            </a:solidFill>
          </a:ln>
        </p:spPr>
        <p:txBody>
          <a:bodyPr wrap="square" lIns="0" tIns="0" rIns="0" bIns="0" rtlCol="0"/>
          <a:lstStyle/>
          <a:p>
            <a:endParaRPr/>
          </a:p>
        </p:txBody>
      </p:sp>
      <p:sp>
        <p:nvSpPr>
          <p:cNvPr id="15" name="TextBox 14"/>
          <p:cNvSpPr txBox="1"/>
          <p:nvPr/>
        </p:nvSpPr>
        <p:spPr>
          <a:xfrm>
            <a:off x="3657600" y="2926140"/>
            <a:ext cx="2209800" cy="1569660"/>
          </a:xfrm>
          <a:prstGeom prst="rect">
            <a:avLst/>
          </a:prstGeom>
          <a:noFill/>
        </p:spPr>
        <p:txBody>
          <a:bodyPr wrap="square" rtlCol="0">
            <a:spAutoFit/>
          </a:bodyPr>
          <a:lstStyle/>
          <a:p>
            <a:pPr algn="ctr"/>
            <a:r>
              <a:rPr lang="en-US" sz="3200" b="1" dirty="0" smtClean="0">
                <a:solidFill>
                  <a:schemeClr val="tx2"/>
                </a:solidFill>
              </a:rPr>
              <a:t>100 Razli</a:t>
            </a:r>
            <a:r>
              <a:rPr lang="sr-Latn-RS" sz="3200" b="1" dirty="0" smtClean="0">
                <a:solidFill>
                  <a:schemeClr val="tx2"/>
                </a:solidFill>
              </a:rPr>
              <a:t>č</a:t>
            </a:r>
            <a:r>
              <a:rPr lang="en-US" sz="3200" b="1" dirty="0" smtClean="0">
                <a:solidFill>
                  <a:schemeClr val="tx2"/>
                </a:solidFill>
              </a:rPr>
              <a:t>itih pozicija</a:t>
            </a:r>
            <a:endParaRPr lang="en-US" sz="3200" b="1" dirty="0">
              <a:solidFill>
                <a:schemeClr val="tx2"/>
              </a:solidFill>
            </a:endParaRPr>
          </a:p>
        </p:txBody>
      </p:sp>
    </p:spTree>
    <p:extLst>
      <p:ext uri="{BB962C8B-B14F-4D97-AF65-F5344CB8AC3E}">
        <p14:creationId xmlns:p14="http://schemas.microsoft.com/office/powerpoint/2010/main" val="428331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lobal.srtechnics.com\user\HOME2\A506570\Documents\savvy-fare-logo-wp-300x2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2284" y="5816600"/>
            <a:ext cx="1499716" cy="9909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04800" y="1219200"/>
            <a:ext cx="4572000" cy="1143000"/>
          </a:xfrm>
          <a:prstGeom prst="rect">
            <a:avLst/>
          </a:prstGeom>
        </p:spPr>
        <p:txBody>
          <a:bodyPr wrap="square" lIns="0" tIns="0" rIns="0" bIns="0">
            <a:normAutofit fontScale="25000" lnSpcReduction="20000"/>
          </a:bodyPr>
          <a:lstStyle>
            <a:lvl1pPr>
              <a:defRPr sz="3500" b="0" i="0">
                <a:solidFill>
                  <a:srgbClr val="D61F2A"/>
                </a:solidFill>
                <a:latin typeface="Arial"/>
                <a:ea typeface="+mj-ea"/>
                <a:cs typeface="Arial"/>
              </a:defRPr>
            </a:lvl1pPr>
          </a:lstStyle>
          <a:p>
            <a:pPr algn="ctr"/>
            <a:r>
              <a:rPr lang="sr-Latn-RS" sz="32000" b="1" kern="0" dirty="0" smtClean="0">
                <a:solidFill>
                  <a:schemeClr val="tx2"/>
                </a:solidFill>
              </a:rPr>
              <a:t> </a:t>
            </a:r>
            <a:r>
              <a:rPr lang="en-US" sz="19200" kern="0" dirty="0" smtClean="0">
                <a:solidFill>
                  <a:schemeClr val="tx2"/>
                </a:solidFill>
              </a:rPr>
              <a:t>Jednostavan</a:t>
            </a:r>
            <a:r>
              <a:rPr lang="en-US" sz="19200" kern="0" dirty="0">
                <a:solidFill>
                  <a:schemeClr val="tx2"/>
                </a:solidFill>
              </a:rPr>
              <a:t>, a delotvoran </a:t>
            </a:r>
            <a:r>
              <a:rPr lang="sr-Latn-RS" sz="19200" kern="0" dirty="0" smtClean="0">
                <a:solidFill>
                  <a:schemeClr val="tx2"/>
                </a:solidFill>
              </a:rPr>
              <a:t>način</a:t>
            </a:r>
            <a:r>
              <a:rPr lang="en-US" sz="19200" kern="0" dirty="0" smtClean="0">
                <a:solidFill>
                  <a:schemeClr val="tx2"/>
                </a:solidFill>
              </a:rPr>
              <a:t> za</a:t>
            </a:r>
            <a:r>
              <a:rPr lang="sr-Latn-RS" sz="19200" kern="0" dirty="0">
                <a:solidFill>
                  <a:schemeClr val="tx2"/>
                </a:solidFill>
              </a:rPr>
              <a:t> </a:t>
            </a:r>
            <a:r>
              <a:rPr lang="sr-Latn-RS" sz="19200" kern="0" dirty="0" smtClean="0">
                <a:solidFill>
                  <a:schemeClr val="tx2"/>
                </a:solidFill>
              </a:rPr>
              <a:t>unapređenje</a:t>
            </a:r>
            <a:r>
              <a:rPr lang="en-US" sz="19200" kern="0" dirty="0" smtClean="0">
                <a:solidFill>
                  <a:schemeClr val="tx2"/>
                </a:solidFill>
              </a:rPr>
              <a:t> </a:t>
            </a:r>
            <a:r>
              <a:rPr lang="sr-Latn-RS" sz="19200" kern="0" dirty="0" smtClean="0">
                <a:solidFill>
                  <a:schemeClr val="tx2"/>
                </a:solidFill>
              </a:rPr>
              <a:t>efikasnosti </a:t>
            </a:r>
            <a:r>
              <a:rPr lang="sr-Latn-RS" sz="19200" kern="0" dirty="0">
                <a:solidFill>
                  <a:schemeClr val="tx2"/>
                </a:solidFill>
              </a:rPr>
              <a:t>timova</a:t>
            </a:r>
            <a:r>
              <a:rPr lang="sr-Latn-RS" sz="17600" kern="0" dirty="0">
                <a:solidFill>
                  <a:schemeClr val="tx2"/>
                </a:solidFill>
              </a:rPr>
              <a:t/>
            </a:r>
            <a:br>
              <a:rPr lang="sr-Latn-RS" sz="17600" kern="0" dirty="0">
                <a:solidFill>
                  <a:schemeClr val="tx2"/>
                </a:solidFill>
              </a:rPr>
            </a:br>
            <a:endParaRPr lang="en-GB" sz="17600" kern="0" dirty="0">
              <a:solidFill>
                <a:schemeClr val="tx2"/>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1836"/>
            <a:ext cx="5638800" cy="687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3177"/>
          <a:stretch/>
        </p:blipFill>
        <p:spPr bwMode="auto">
          <a:xfrm>
            <a:off x="5334000" y="-11076"/>
            <a:ext cx="1219200" cy="686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1737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R Technics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6134</TotalTime>
  <Words>326</Words>
  <Application>Microsoft Office PowerPoint</Application>
  <PresentationFormat>Custom</PresentationFormat>
  <Paragraphs>133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Visoko-efikasni timovi “Celina je više od zbira njenih sastavnih delova”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 Technics Company Presentation</dc:title>
  <dc:creator>Buss, Janina</dc:creator>
  <cp:lastModifiedBy>Teofilovic, Zaklina</cp:lastModifiedBy>
  <cp:revision>686</cp:revision>
  <cp:lastPrinted>2017-02-06T09:04:34Z</cp:lastPrinted>
  <dcterms:created xsi:type="dcterms:W3CDTF">2016-09-08T11:46:05Z</dcterms:created>
  <dcterms:modified xsi:type="dcterms:W3CDTF">2018-02-22T10:33:15Z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2016-09-08T00:00:00Z</vt:filetime>
  </property>
  <property fmtid="{D5CDD505-2E9C-101B-9397-08002B2CF9AE}" pid="3" name="Creator">
    <vt:lpwstr>Adobe Illustrator CC 2015 (Windows)</vt:lpwstr>
  </property>
  <property fmtid="{D5CDD505-2E9C-101B-9397-08002B2CF9AE}" pid="4" name="LastSaved">
    <vt:filetime>2016-09-08T00:00:00Z</vt:filetime>
  </property>
</Properties>
</file>