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4" r:id="rId5"/>
    <p:sldId id="260" r:id="rId6"/>
    <p:sldId id="261" r:id="rId7"/>
    <p:sldId id="270" r:id="rId8"/>
    <p:sldId id="272" r:id="rId9"/>
    <p:sldId id="273" r:id="rId10"/>
    <p:sldId id="274" r:id="rId11"/>
    <p:sldId id="262" r:id="rId12"/>
    <p:sldId id="286" r:id="rId13"/>
    <p:sldId id="275" r:id="rId14"/>
    <p:sldId id="271" r:id="rId15"/>
    <p:sldId id="278" r:id="rId16"/>
    <p:sldId id="259" r:id="rId17"/>
    <p:sldId id="282" r:id="rId18"/>
    <p:sldId id="284" r:id="rId19"/>
    <p:sldId id="280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agana Basta Djordjevic" initials="DBD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2083C-B616-4558-ACEA-46FD4C3F0168}" type="doc">
      <dgm:prSet loTypeId="urn:microsoft.com/office/officeart/2005/8/layout/venn1" loCatId="relationship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sr-Latn-RS"/>
        </a:p>
      </dgm:t>
    </dgm:pt>
    <dgm:pt modelId="{891AC355-2B21-4002-9F40-0917BFA30272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trening</a:t>
          </a:r>
          <a:endParaRPr lang="sr-Latn-RS" sz="3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C6C434-307D-4FEE-AB7D-B06E933B45FB}" type="parTrans" cxnId="{C908586B-9F00-48B6-ACB3-71767A3BA9CC}">
      <dgm:prSet/>
      <dgm:spPr/>
      <dgm:t>
        <a:bodyPr/>
        <a:lstStyle/>
        <a:p>
          <a:endParaRPr lang="sr-Latn-RS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A5A410-3D51-4EFD-96C5-F45F60A87BF4}" type="sibTrans" cxnId="{C908586B-9F00-48B6-ACB3-71767A3BA9CC}">
      <dgm:prSet/>
      <dgm:spPr/>
      <dgm:t>
        <a:bodyPr/>
        <a:lstStyle/>
        <a:p>
          <a:endParaRPr lang="sr-Latn-RS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B23DF9-F1DD-447C-9733-78BA2E76D8BA}">
      <dgm:prSet phldrT="[Text]" custT="1"/>
      <dgm:spPr/>
      <dgm:t>
        <a:bodyPr/>
        <a:lstStyle/>
        <a:p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mentoring</a:t>
          </a:r>
          <a:endParaRPr lang="sr-Latn-RS" sz="3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1805C2-7E3B-4878-91C7-8D00B3492254}" type="parTrans" cxnId="{DBA03ECC-1CFA-493D-8F73-FF1FA4EB6784}">
      <dgm:prSet/>
      <dgm:spPr/>
      <dgm:t>
        <a:bodyPr/>
        <a:lstStyle/>
        <a:p>
          <a:endParaRPr lang="sr-Latn-RS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31BC72-17CF-49B1-BFE1-05E8A3963211}" type="sibTrans" cxnId="{DBA03ECC-1CFA-493D-8F73-FF1FA4EB6784}">
      <dgm:prSet/>
      <dgm:spPr/>
      <dgm:t>
        <a:bodyPr/>
        <a:lstStyle/>
        <a:p>
          <a:endParaRPr lang="sr-Latn-RS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55B6F7-5F48-46AC-BF67-FE82754DBB92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psihoterapija</a:t>
          </a:r>
          <a:endParaRPr lang="sr-Latn-RS" sz="3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DE8B56-DC9C-45F4-A842-513D6D73194D}" type="parTrans" cxnId="{48F392BA-B999-4F94-814C-AFFD4F7F08D3}">
      <dgm:prSet/>
      <dgm:spPr/>
      <dgm:t>
        <a:bodyPr/>
        <a:lstStyle/>
        <a:p>
          <a:endParaRPr lang="sr-Latn-RS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8C0B74-C373-4619-B0BE-6EB3D74A10B8}" type="sibTrans" cxnId="{48F392BA-B999-4F94-814C-AFFD4F7F08D3}">
      <dgm:prSet/>
      <dgm:spPr/>
      <dgm:t>
        <a:bodyPr/>
        <a:lstStyle/>
        <a:p>
          <a:endParaRPr lang="sr-Latn-RS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D40706-F4FE-4F92-A021-C662D373CBC1}">
      <dgm:prSet custT="1"/>
      <dgm:spPr/>
      <dgm:t>
        <a:bodyPr/>
        <a:lstStyle/>
        <a:p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coaching</a:t>
          </a:r>
          <a:endParaRPr lang="sr-Latn-RS" sz="3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23FF9B-CB1B-4C6B-BFB1-2C2AD397CEB6}" type="parTrans" cxnId="{E59EAA59-7FA6-411C-90B8-137E2CD71875}">
      <dgm:prSet/>
      <dgm:spPr/>
      <dgm:t>
        <a:bodyPr/>
        <a:lstStyle/>
        <a:p>
          <a:endParaRPr lang="sr-Latn-RS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5B56AF-B3F3-4B89-8436-FE2E32852050}" type="sibTrans" cxnId="{E59EAA59-7FA6-411C-90B8-137E2CD71875}">
      <dgm:prSet/>
      <dgm:spPr/>
      <dgm:t>
        <a:bodyPr/>
        <a:lstStyle/>
        <a:p>
          <a:endParaRPr lang="sr-Latn-RS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F476D4-D481-4D1B-AA16-527D0087AAE0}" type="pres">
      <dgm:prSet presAssocID="{8F52083C-B616-4558-ACEA-46FD4C3F016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C8C2AC-8240-4BB6-BDA2-7E3666692870}" type="pres">
      <dgm:prSet presAssocID="{891AC355-2B21-4002-9F40-0917BFA30272}" presName="circ1" presStyleLbl="vennNode1" presStyleIdx="0" presStyleCnt="4" custScaleX="163675" custScaleY="75173" custLinFactNeighborX="1930" custLinFactNeighborY="10982"/>
      <dgm:spPr/>
      <dgm:t>
        <a:bodyPr/>
        <a:lstStyle/>
        <a:p>
          <a:endParaRPr lang="en-US"/>
        </a:p>
      </dgm:t>
    </dgm:pt>
    <dgm:pt modelId="{59355049-1432-4EDB-B8DF-5960F381BAA5}" type="pres">
      <dgm:prSet presAssocID="{891AC355-2B21-4002-9F40-0917BFA3027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BE8BB-5CC2-4954-B4B5-80B77E0886DE}" type="pres">
      <dgm:prSet presAssocID="{2EB23DF9-F1DD-447C-9733-78BA2E76D8BA}" presName="circ2" presStyleLbl="vennNode1" presStyleIdx="1" presStyleCnt="4" custScaleX="158744" custScaleY="69034" custLinFactNeighborX="28284" custLinFactNeighborY="0"/>
      <dgm:spPr/>
      <dgm:t>
        <a:bodyPr/>
        <a:lstStyle/>
        <a:p>
          <a:endParaRPr lang="en-US"/>
        </a:p>
      </dgm:t>
    </dgm:pt>
    <dgm:pt modelId="{E390A81F-1FD4-45C2-8902-F4BED7DC674B}" type="pres">
      <dgm:prSet presAssocID="{2EB23DF9-F1DD-447C-9733-78BA2E76D8B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38AE9-8376-406D-942C-A6A348F072F8}" type="pres">
      <dgm:prSet presAssocID="{3D55B6F7-5F48-46AC-BF67-FE82754DBB92}" presName="circ3" presStyleLbl="vennNode1" presStyleIdx="2" presStyleCnt="4" custScaleX="163675" custScaleY="77828" custLinFactNeighborX="2407" custLinFactNeighborY="-9584"/>
      <dgm:spPr/>
      <dgm:t>
        <a:bodyPr/>
        <a:lstStyle/>
        <a:p>
          <a:endParaRPr lang="en-US"/>
        </a:p>
      </dgm:t>
    </dgm:pt>
    <dgm:pt modelId="{2051915A-7C64-40BA-B89D-50DAD8F95544}" type="pres">
      <dgm:prSet presAssocID="{3D55B6F7-5F48-46AC-BF67-FE82754DBB9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D0C07-E8D3-4FF9-9B9B-36C85564449F}" type="pres">
      <dgm:prSet presAssocID="{03D40706-F4FE-4F92-A021-C662D373CBC1}" presName="circ4" presStyleLbl="vennNode1" presStyleIdx="3" presStyleCnt="4" custScaleX="151024" custScaleY="64103" custLinFactNeighborX="-22652" custLinFactNeighborY="0"/>
      <dgm:spPr/>
      <dgm:t>
        <a:bodyPr/>
        <a:lstStyle/>
        <a:p>
          <a:endParaRPr lang="en-US"/>
        </a:p>
      </dgm:t>
    </dgm:pt>
    <dgm:pt modelId="{1ECB2D4C-8656-40E0-9FD8-CD10F11942A9}" type="pres">
      <dgm:prSet presAssocID="{03D40706-F4FE-4F92-A021-C662D373CBC1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A03ECC-1CFA-493D-8F73-FF1FA4EB6784}" srcId="{8F52083C-B616-4558-ACEA-46FD4C3F0168}" destId="{2EB23DF9-F1DD-447C-9733-78BA2E76D8BA}" srcOrd="1" destOrd="0" parTransId="{DB1805C2-7E3B-4878-91C7-8D00B3492254}" sibTransId="{E631BC72-17CF-49B1-BFE1-05E8A3963211}"/>
    <dgm:cxn modelId="{43051481-2AF2-406B-BC3C-E2CF946F6827}" type="presOf" srcId="{03D40706-F4FE-4F92-A021-C662D373CBC1}" destId="{2EDD0C07-E8D3-4FF9-9B9B-36C85564449F}" srcOrd="0" destOrd="0" presId="urn:microsoft.com/office/officeart/2005/8/layout/venn1"/>
    <dgm:cxn modelId="{D1D597B3-2361-42B0-AC37-D1CA0F7D9C8E}" type="presOf" srcId="{3D55B6F7-5F48-46AC-BF67-FE82754DBB92}" destId="{2A538AE9-8376-406D-942C-A6A348F072F8}" srcOrd="0" destOrd="0" presId="urn:microsoft.com/office/officeart/2005/8/layout/venn1"/>
    <dgm:cxn modelId="{B02C8F3C-A1ED-402A-8CCA-8B621777EE85}" type="presOf" srcId="{2EB23DF9-F1DD-447C-9733-78BA2E76D8BA}" destId="{E390A81F-1FD4-45C2-8902-F4BED7DC674B}" srcOrd="1" destOrd="0" presId="urn:microsoft.com/office/officeart/2005/8/layout/venn1"/>
    <dgm:cxn modelId="{E59EAA59-7FA6-411C-90B8-137E2CD71875}" srcId="{8F52083C-B616-4558-ACEA-46FD4C3F0168}" destId="{03D40706-F4FE-4F92-A021-C662D373CBC1}" srcOrd="3" destOrd="0" parTransId="{4723FF9B-CB1B-4C6B-BFB1-2C2AD397CEB6}" sibTransId="{C55B56AF-B3F3-4B89-8436-FE2E32852050}"/>
    <dgm:cxn modelId="{A380BD14-541D-4DD1-9720-403542B2E9B6}" type="presOf" srcId="{03D40706-F4FE-4F92-A021-C662D373CBC1}" destId="{1ECB2D4C-8656-40E0-9FD8-CD10F11942A9}" srcOrd="1" destOrd="0" presId="urn:microsoft.com/office/officeart/2005/8/layout/venn1"/>
    <dgm:cxn modelId="{8B5FF824-3105-4D83-8F15-08180618C76E}" type="presOf" srcId="{891AC355-2B21-4002-9F40-0917BFA30272}" destId="{59355049-1432-4EDB-B8DF-5960F381BAA5}" srcOrd="1" destOrd="0" presId="urn:microsoft.com/office/officeart/2005/8/layout/venn1"/>
    <dgm:cxn modelId="{DCFDCB87-FB47-4D3F-A4F8-EE7D176CBC54}" type="presOf" srcId="{891AC355-2B21-4002-9F40-0917BFA30272}" destId="{C1C8C2AC-8240-4BB6-BDA2-7E3666692870}" srcOrd="0" destOrd="0" presId="urn:microsoft.com/office/officeart/2005/8/layout/venn1"/>
    <dgm:cxn modelId="{DC18288B-1E6B-4F9D-BFF5-CAF030EEEB8F}" type="presOf" srcId="{8F52083C-B616-4558-ACEA-46FD4C3F0168}" destId="{D5F476D4-D481-4D1B-AA16-527D0087AAE0}" srcOrd="0" destOrd="0" presId="urn:microsoft.com/office/officeart/2005/8/layout/venn1"/>
    <dgm:cxn modelId="{FCA688EC-09B7-49EB-9E64-9B89C944D0E9}" type="presOf" srcId="{2EB23DF9-F1DD-447C-9733-78BA2E76D8BA}" destId="{5F4BE8BB-5CC2-4954-B4B5-80B77E0886DE}" srcOrd="0" destOrd="0" presId="urn:microsoft.com/office/officeart/2005/8/layout/venn1"/>
    <dgm:cxn modelId="{C908586B-9F00-48B6-ACB3-71767A3BA9CC}" srcId="{8F52083C-B616-4558-ACEA-46FD4C3F0168}" destId="{891AC355-2B21-4002-9F40-0917BFA30272}" srcOrd="0" destOrd="0" parTransId="{F0C6C434-307D-4FEE-AB7D-B06E933B45FB}" sibTransId="{63A5A410-3D51-4EFD-96C5-F45F60A87BF4}"/>
    <dgm:cxn modelId="{48F392BA-B999-4F94-814C-AFFD4F7F08D3}" srcId="{8F52083C-B616-4558-ACEA-46FD4C3F0168}" destId="{3D55B6F7-5F48-46AC-BF67-FE82754DBB92}" srcOrd="2" destOrd="0" parTransId="{EDDE8B56-DC9C-45F4-A842-513D6D73194D}" sibTransId="{478C0B74-C373-4619-B0BE-6EB3D74A10B8}"/>
    <dgm:cxn modelId="{8276A74B-4496-42B1-A8BA-4D29164749BA}" type="presOf" srcId="{3D55B6F7-5F48-46AC-BF67-FE82754DBB92}" destId="{2051915A-7C64-40BA-B89D-50DAD8F95544}" srcOrd="1" destOrd="0" presId="urn:microsoft.com/office/officeart/2005/8/layout/venn1"/>
    <dgm:cxn modelId="{E915C600-7BA6-49D5-ACB1-7FEECDF4F98E}" type="presParOf" srcId="{D5F476D4-D481-4D1B-AA16-527D0087AAE0}" destId="{C1C8C2AC-8240-4BB6-BDA2-7E3666692870}" srcOrd="0" destOrd="0" presId="urn:microsoft.com/office/officeart/2005/8/layout/venn1"/>
    <dgm:cxn modelId="{34177F0C-21E9-4D3B-ABB4-4A016829CDCB}" type="presParOf" srcId="{D5F476D4-D481-4D1B-AA16-527D0087AAE0}" destId="{59355049-1432-4EDB-B8DF-5960F381BAA5}" srcOrd="1" destOrd="0" presId="urn:microsoft.com/office/officeart/2005/8/layout/venn1"/>
    <dgm:cxn modelId="{5D838BED-128D-43B7-BDFE-45428AAD5C8A}" type="presParOf" srcId="{D5F476D4-D481-4D1B-AA16-527D0087AAE0}" destId="{5F4BE8BB-5CC2-4954-B4B5-80B77E0886DE}" srcOrd="2" destOrd="0" presId="urn:microsoft.com/office/officeart/2005/8/layout/venn1"/>
    <dgm:cxn modelId="{0D15D172-9B2E-43E3-8E78-603AC09EA889}" type="presParOf" srcId="{D5F476D4-D481-4D1B-AA16-527D0087AAE0}" destId="{E390A81F-1FD4-45C2-8902-F4BED7DC674B}" srcOrd="3" destOrd="0" presId="urn:microsoft.com/office/officeart/2005/8/layout/venn1"/>
    <dgm:cxn modelId="{5064E10D-1838-49C2-AF20-A3020A18B2DC}" type="presParOf" srcId="{D5F476D4-D481-4D1B-AA16-527D0087AAE0}" destId="{2A538AE9-8376-406D-942C-A6A348F072F8}" srcOrd="4" destOrd="0" presId="urn:microsoft.com/office/officeart/2005/8/layout/venn1"/>
    <dgm:cxn modelId="{DD11FA26-C027-4C61-B438-0ED434799618}" type="presParOf" srcId="{D5F476D4-D481-4D1B-AA16-527D0087AAE0}" destId="{2051915A-7C64-40BA-B89D-50DAD8F95544}" srcOrd="5" destOrd="0" presId="urn:microsoft.com/office/officeart/2005/8/layout/venn1"/>
    <dgm:cxn modelId="{B77217C9-DD0B-41AD-AA54-E52294071482}" type="presParOf" srcId="{D5F476D4-D481-4D1B-AA16-527D0087AAE0}" destId="{2EDD0C07-E8D3-4FF9-9B9B-36C85564449F}" srcOrd="6" destOrd="0" presId="urn:microsoft.com/office/officeart/2005/8/layout/venn1"/>
    <dgm:cxn modelId="{0F5898B9-2D37-4A49-A4F7-B5F83AF6FEB8}" type="presParOf" srcId="{D5F476D4-D481-4D1B-AA16-527D0087AAE0}" destId="{1ECB2D4C-8656-40E0-9FD8-CD10F11942A9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1106-F4C3-43C8-A19B-49319E3A0558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25659-47DA-44D4-8A8E-0DDAC74F5A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1106-F4C3-43C8-A19B-49319E3A0558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25659-47DA-44D4-8A8E-0DDAC74F5A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1106-F4C3-43C8-A19B-49319E3A0558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25659-47DA-44D4-8A8E-0DDAC74F5A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D96F9D-8D82-4F08-8B5B-F09564045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F4AD471-041F-4C41-B6A8-AC0D22198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D576CB-1EB7-442D-AAD9-F45A49486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0CF0-8E49-487A-88D4-06B2EE869471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83E209-5408-47B0-9F0A-F7B9B40D1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BBD845-17BD-4E87-AA63-03CE90DEB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AE8C-C3F2-4BBD-8B1B-867F3149D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64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0AFB22-C235-4D15-9582-1D6599D8E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E7D8AE-0FEC-4F8A-815D-067FDE0A7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E43901-FDE4-44BA-A4BE-858D3377F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0CF0-8E49-487A-88D4-06B2EE869471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1A63B1-785A-4828-B398-C4A0BEE6B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4CAA49B-BEFF-45BB-8345-F92FECB9E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AE8C-C3F2-4BBD-8B1B-867F3149D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92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5ABAA9-E705-4450-BB4B-4A2795B4D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8D661AA-F6AE-407A-88D6-F9E91B645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A5CEC3-DF69-48FE-AA6B-A8B7C46A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0CF0-8E49-487A-88D4-06B2EE869471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6A7790-E0B2-480B-9C3B-10BE59230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D98A93-CB2B-490F-9B41-86F84FE14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AE8C-C3F2-4BBD-8B1B-867F3149D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70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1E8D1F-D3EF-40F7-B21E-8268638EC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E23824-AD73-48DB-B992-45AD5D2A4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B412641-DF3A-4FBB-9AC7-D3C27A4C3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D8E78BD-E113-4DFF-BAD4-0C17A2747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0CF0-8E49-487A-88D4-06B2EE869471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6DDA8B4-6D82-488B-A49E-E365C6573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33AC4EB-979B-41DA-BDA5-E5282ED67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AE8C-C3F2-4BBD-8B1B-867F3149D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97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FE40CD-9DA5-4C77-9B40-9FA9454F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5548826-B617-473A-A637-24AFEABFD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F8BA2DF-6526-48C5-AEA4-E033F1699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F3666F8-D9C9-44B9-B5AC-2ADB044795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41BEA5-B9B6-4EA0-97D8-11E610AAD4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06816E0-9D30-4FFA-A4E4-BF4605C87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0CF0-8E49-487A-88D4-06B2EE869471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1BBE705-7882-46D0-AF4F-F4AF5FC9D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E03B321-0347-4F31-AE2E-A2676DF20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AE8C-C3F2-4BBD-8B1B-867F3149D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99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3A81D5-3CA5-4DDD-ABE6-8983B9E7D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7E67213-AED5-4451-A18F-BC00F05CB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0CF0-8E49-487A-88D4-06B2EE869471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6D5A379-C1D1-43AD-8586-52E16E7B8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D209264-8430-4A9B-9B35-231D3F8A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AE8C-C3F2-4BBD-8B1B-867F3149D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58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F34B547-F42D-47CB-A497-343104F31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0CF0-8E49-487A-88D4-06B2EE869471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BFAEE14-1D57-460D-96A6-5C61496F0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0E084BB-F5F6-4DEF-BBBB-F5F2579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AE8C-C3F2-4BBD-8B1B-867F3149D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1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BE0CDD-8F4A-4EBF-82B8-4B0C63909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52F08A-B699-45EF-ACF1-38A5F9B57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F4DFA52-EA15-4CCD-835F-B69180FFF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3560FD3-74E3-4F2C-8344-591BF51E0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0CF0-8E49-487A-88D4-06B2EE869471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EB2B8B3-BBA7-49BF-AA1F-734AE7039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A4943B1-53E5-4DCE-99E7-D8BD97EE0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AE8C-C3F2-4BBD-8B1B-867F3149D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59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1106-F4C3-43C8-A19B-49319E3A0558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25659-47DA-44D4-8A8E-0DDAC74F5A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6A5276-C811-42D3-A268-DA03075F9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CD12E2B-906E-45E3-A7EA-DF62633C01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4D543D9-89FB-48EF-BD8A-731643785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7BF0AC-5E70-477E-A16D-F25FF654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0CF0-8E49-487A-88D4-06B2EE869471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D448EA8-E309-428A-A123-297BBF236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65EBA77-05F0-4C91-B688-581E4313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AE8C-C3F2-4BBD-8B1B-867F3149D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40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F85E83-1C47-40FB-918D-3F447BDA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D736737-B453-4B34-AEBC-527623565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58089E4-DDE3-45B0-B9A5-29C91EA6A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0CF0-8E49-487A-88D4-06B2EE869471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818B64-CB2A-4256-8D3B-1DCDA7CE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62A1FD9-0C92-4493-A459-3C1A2AEB6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AE8C-C3F2-4BBD-8B1B-867F3149D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7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309C828-8D05-4901-8C19-75F580A34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A01FDAD-8BEA-424A-998E-252DFF7B8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A95E35-7604-424A-9571-A1D4FB82D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0CF0-8E49-487A-88D4-06B2EE869471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79742D-EDE7-43A7-A70E-7D66458C6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9B11FF3-6C5C-4460-9FDA-972ED606E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AE8C-C3F2-4BBD-8B1B-867F3149D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1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1106-F4C3-43C8-A19B-49319E3A0558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25659-47DA-44D4-8A8E-0DDAC74F5A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1106-F4C3-43C8-A19B-49319E3A0558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25659-47DA-44D4-8A8E-0DDAC74F5A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1106-F4C3-43C8-A19B-49319E3A0558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25659-47DA-44D4-8A8E-0DDAC74F5A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1106-F4C3-43C8-A19B-49319E3A0558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25659-47DA-44D4-8A8E-0DDAC74F5A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1106-F4C3-43C8-A19B-49319E3A0558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25659-47DA-44D4-8A8E-0DDAC74F5A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1106-F4C3-43C8-A19B-49319E3A0558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25659-47DA-44D4-8A8E-0DDAC74F5A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1106-F4C3-43C8-A19B-49319E3A0558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25659-47DA-44D4-8A8E-0DDAC74F5A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01106-F4C3-43C8-A19B-49319E3A0558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25659-47DA-44D4-8A8E-0DDAC74F5A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D6C0107-3DBD-497C-843C-C09198B60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128973F-3D83-477B-A2A2-AD824A7EC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BCA9C2-6A51-4555-AE43-EB7BDF3CD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D0CF0-8E49-487A-88D4-06B2EE869471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95C2C0-2D1D-4A37-B3B3-48603E8BFA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B9B15A-FD16-4BA4-8F8F-FACE080F4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5AE8C-C3F2-4BBD-8B1B-867F3149D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6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478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lang="sr-Latn-RS" sz="4000" dirty="0"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OUČING U FINANSIJAMA</a:t>
            </a:r>
            <a:endParaRPr lang="en-US" sz="4000" dirty="0"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178" y="3051578"/>
            <a:ext cx="4771644" cy="1909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0FFCFE-5A3F-419B-9CB0-DA722BE7A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>
                <a:solidFill>
                  <a:srgbClr val="FF0000"/>
                </a:solidFill>
                <a:latin typeface="Arial Black" panose="020B0A04020102020204" pitchFamily="34" charset="0"/>
              </a:rPr>
              <a:t>NAJČEŠĆE TEME U KOUČINGU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5FAE59-78DF-48FB-AA0D-82C00F52E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fontAlgn="base">
              <a:buFontTx/>
              <a:buChar char="-"/>
            </a:pPr>
            <a:endParaRPr lang="sr-Latn-RS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fontAlgn="base">
              <a:buFont typeface="Wingdings" panose="05000000000000000000" pitchFamily="2" charset="2"/>
              <a:buChar char="ü"/>
            </a:pPr>
            <a:r>
              <a:rPr lang="sr-Latn-RS" sz="11200" dirty="0">
                <a:latin typeface="Arial" panose="020B0604020202020204" pitchFamily="34" charset="0"/>
                <a:cs typeface="Arial" panose="020B0604020202020204" pitchFamily="34" charset="0"/>
              </a:rPr>
              <a:t>Pronalaženje novih mogućnosti u postojećoj situaciji</a:t>
            </a:r>
          </a:p>
          <a:p>
            <a:pPr marL="0" indent="0" fontAlgn="base">
              <a:buNone/>
            </a:pPr>
            <a:endParaRPr lang="sr-Latn-RS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Wingdings" panose="05000000000000000000" pitchFamily="2" charset="2"/>
              <a:buChar char="ü"/>
            </a:pPr>
            <a:r>
              <a:rPr lang="sr-Latn-RS" sz="11200" dirty="0">
                <a:latin typeface="Arial" panose="020B0604020202020204" pitchFamily="34" charset="0"/>
                <a:cs typeface="Arial" panose="020B0604020202020204" pitchFamily="34" charset="0"/>
              </a:rPr>
              <a:t>Postizanje vrhunskih rezultata (posao, sport, učenje, upravljanje...)</a:t>
            </a:r>
          </a:p>
          <a:p>
            <a:pPr marL="0" indent="0" fontAlgn="base">
              <a:buNone/>
            </a:pPr>
            <a:endParaRPr lang="sr-Latn-RS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Wingdings" panose="05000000000000000000" pitchFamily="2" charset="2"/>
              <a:buChar char="ü"/>
            </a:pPr>
            <a:r>
              <a:rPr lang="sr-Latn-RS" sz="11200" dirty="0">
                <a:latin typeface="Arial" panose="020B0604020202020204" pitchFamily="34" charset="0"/>
                <a:cs typeface="Arial" panose="020B0604020202020204" pitchFamily="34" charset="0"/>
              </a:rPr>
              <a:t>Uspešno završavanje projekta</a:t>
            </a:r>
          </a:p>
          <a:p>
            <a:pPr marL="0" indent="0" fontAlgn="base">
              <a:buNone/>
            </a:pP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RS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Wingdings" panose="05000000000000000000" pitchFamily="2" charset="2"/>
              <a:buChar char="ü"/>
            </a:pPr>
            <a:r>
              <a:rPr lang="sr-Latn-RS" sz="11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sr-Latn-RS" sz="11200" dirty="0">
                <a:latin typeface="Arial" panose="020B0604020202020204" pitchFamily="34" charset="0"/>
                <a:cs typeface="Arial" panose="020B0604020202020204" pitchFamily="34" charset="0"/>
              </a:rPr>
              <a:t>šenje </a:t>
            </a:r>
            <a:r>
              <a:rPr lang="en-US" sz="11200" dirty="0" err="1">
                <a:latin typeface="Arial" panose="020B0604020202020204" pitchFamily="34" charset="0"/>
                <a:cs typeface="Arial" panose="020B0604020202020204" pitchFamily="34" charset="0"/>
              </a:rPr>
              <a:t>važn</a:t>
            </a:r>
            <a:r>
              <a:rPr lang="sr-Latn-RS" sz="11200" dirty="0">
                <a:latin typeface="Arial" panose="020B0604020202020204" pitchFamily="34" charset="0"/>
                <a:cs typeface="Arial" panose="020B0604020202020204" pitchFamily="34" charset="0"/>
              </a:rPr>
              <a:t>ih</a:t>
            </a: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>
                <a:latin typeface="Arial" panose="020B0604020202020204" pitchFamily="34" charset="0"/>
                <a:cs typeface="Arial" panose="020B0604020202020204" pitchFamily="34" charset="0"/>
              </a:rPr>
              <a:t>odluk</a:t>
            </a:r>
            <a:r>
              <a:rPr lang="sr-Latn-RS" sz="1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marL="0" indent="0" fontAlgn="base">
              <a:buNone/>
            </a:pP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RS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Wingdings" panose="05000000000000000000" pitchFamily="2" charset="2"/>
              <a:buChar char="ü"/>
            </a:pPr>
            <a:r>
              <a:rPr lang="sr-Latn-RS" sz="11200" dirty="0">
                <a:latin typeface="Arial" panose="020B0604020202020204" pitchFamily="34" charset="0"/>
                <a:cs typeface="Arial" panose="020B0604020202020204" pitchFamily="34" charset="0"/>
              </a:rPr>
              <a:t>Pronalaženje sopstvene vizije, ...</a:t>
            </a:r>
          </a:p>
          <a:p>
            <a:pPr marL="0" indent="0" fontAlgn="base">
              <a:buNone/>
            </a:pPr>
            <a:endParaRPr lang="sr-Latn-RS" sz="1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US" sz="1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fontAlgn="base">
              <a:buNone/>
            </a:pPr>
            <a:endParaRPr lang="en-US" sz="11200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sr-Latn-RS" sz="11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258" y="6205823"/>
            <a:ext cx="1676400" cy="65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2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2D99D94C-BFCF-4E91-89D3-68ABBDE885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133221"/>
              </p:ext>
            </p:extLst>
          </p:nvPr>
        </p:nvGraphicFramePr>
        <p:xfrm>
          <a:off x="76200" y="1295400"/>
          <a:ext cx="8991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="" xmlns:a16="http://schemas.microsoft.com/office/drawing/2014/main" id="{D10860B2-F717-452D-816E-1F9849A1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 Black" panose="020B0A04020102020204" pitchFamily="34" charset="0"/>
              </a:rPr>
              <a:t>KOU</a:t>
            </a:r>
            <a:r>
              <a:rPr lang="sr-Latn-RS" sz="4000" dirty="0">
                <a:solidFill>
                  <a:srgbClr val="FF0000"/>
                </a:solidFill>
                <a:latin typeface="Arial Black" panose="020B0A04020102020204" pitchFamily="34" charset="0"/>
              </a:rPr>
              <a:t>ČING I SRODNE DISCIPLINE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3258" y="6205823"/>
            <a:ext cx="1676400" cy="65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Latn-R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  </a:t>
            </a:r>
            <a:r>
              <a:rPr lang="sr-Latn-RS" dirty="0">
                <a:solidFill>
                  <a:srgbClr val="FF0000"/>
                </a:solidFill>
                <a:latin typeface="Arial Black" panose="020B0A04020102020204" pitchFamily="34" charset="0"/>
                <a:cs typeface="Arial" pitchFamily="34" charset="0"/>
              </a:rPr>
              <a:t>KOUČING PROCES</a:t>
            </a:r>
            <a:r>
              <a:rPr lang="sr-Latn-RS" sz="4000" b="1" dirty="0">
                <a:solidFill>
                  <a:srgbClr val="FF0000"/>
                </a:solidFill>
                <a:latin typeface="Arial Black" panose="020B0A04020102020204" pitchFamily="34" charset="0"/>
                <a:cs typeface="Arial" pitchFamily="34" charset="0"/>
              </a:rPr>
              <a:t/>
            </a:r>
            <a:br>
              <a:rPr lang="sr-Latn-RS" sz="4000" b="1" dirty="0">
                <a:solidFill>
                  <a:srgbClr val="FF0000"/>
                </a:solidFill>
                <a:latin typeface="Arial Black" panose="020B0A04020102020204" pitchFamily="34" charset="0"/>
                <a:cs typeface="Arial" pitchFamily="34" charset="0"/>
              </a:rPr>
            </a:br>
            <a:endParaRPr lang="en-US" sz="4000" b="1" dirty="0">
              <a:solidFill>
                <a:srgbClr val="FF000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Postavljanje pitanja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Slušanje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Transformacija – rast, razvoj...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endParaRPr lang="sr-Latn-RS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r-Latn-RS" dirty="0"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endParaRPr lang="sr-Latn-RS" dirty="0"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endParaRPr lang="sr-Latn-RS" dirty="0"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0"/>
              </a:spcBef>
              <a:buNone/>
            </a:pPr>
            <a:endParaRPr lang="sr-Latn-RS" dirty="0"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0"/>
              </a:spcBef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258" y="6205823"/>
            <a:ext cx="1676400" cy="65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2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A14B4F-002F-476F-9C32-E585B7EEE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600200"/>
          </a:xfrm>
        </p:spPr>
        <p:txBody>
          <a:bodyPr>
            <a:normAutofit/>
          </a:bodyPr>
          <a:lstStyle/>
          <a:p>
            <a:r>
              <a:rPr lang="sr-Latn-RS" sz="40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KOUČING PROCES</a:t>
            </a:r>
            <a:br>
              <a:rPr lang="sr-Latn-RS" sz="40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n-US" sz="40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179584-3E8D-4A6A-889B-8B172E92F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r-Latn-RS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Koučing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uvek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orjentisan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REZULTAT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PITANJA umesto SAVETA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KAKO nasuprot ZAŠTO</a:t>
            </a:r>
          </a:p>
          <a:p>
            <a:pPr marL="0" indent="0">
              <a:buNone/>
            </a:pP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FOKUS na BUDUĆNOST</a:t>
            </a:r>
          </a:p>
          <a:p>
            <a:pPr marL="0" indent="0">
              <a:buNone/>
            </a:pPr>
            <a:endParaRPr lang="en-US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258" y="6205823"/>
            <a:ext cx="1676400" cy="65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R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sr-Latn-RS" sz="4000" b="1" dirty="0">
                <a:solidFill>
                  <a:srgbClr val="FF0000"/>
                </a:solidFill>
                <a:latin typeface="Arial Black" panose="020B0A04020102020204" pitchFamily="34" charset="0"/>
                <a:cs typeface="Arial" pitchFamily="34" charset="0"/>
              </a:rPr>
              <a:t>POSTAVLJANJE CILJEVA</a:t>
            </a:r>
            <a:endParaRPr lang="en-US" sz="4000" b="1" dirty="0">
              <a:solidFill>
                <a:srgbClr val="FF000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sr-Latn-RS" sz="28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Da li je cilj....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Pozitivno definisan?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Usmeren ka onom što klijent želi?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Usmeren na nalaženje rešenja ili na eliminisanje problema?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Da li je cilj važan klijentu?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Da li je cilj dobar i za druge ljude u sistemu?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Može li se kreirati vizuelna predstava cilja?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Da li je dovoljno motivišući?</a:t>
            </a:r>
            <a:endParaRPr lang="sr-Latn-RS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r-Latn-RS" dirty="0"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endParaRPr lang="sr-Latn-RS" dirty="0"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endParaRPr lang="sr-Latn-RS" dirty="0"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0"/>
              </a:spcBef>
              <a:buNone/>
            </a:pPr>
            <a:endParaRPr lang="sr-Latn-RS" dirty="0"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0"/>
              </a:spcBef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258" y="6205823"/>
            <a:ext cx="1676400" cy="65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3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B9641F-37F9-4DC8-8044-9F2D049D1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POSTAVLJANJE CILJEVA - ZAPIŠITE SEBI SADA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999970-A358-4E7F-B5C0-476E4870E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Latn-RS" i="1" dirty="0">
              <a:latin typeface="+mj-lt"/>
            </a:endParaRPr>
          </a:p>
          <a:p>
            <a:pPr marL="0" indent="0">
              <a:buNone/>
            </a:pPr>
            <a:r>
              <a:rPr lang="sr-Latn-RS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	</a:t>
            </a:r>
            <a:r>
              <a:rPr lang="sr-Latn-RS" sz="2800" b="1" dirty="0">
                <a:latin typeface="Arial" panose="020B0604020202020204" pitchFamily="34" charset="0"/>
                <a:cs typeface="Arial" panose="020B0604020202020204" pitchFamily="34" charset="0"/>
              </a:rPr>
              <a:t>Šta je to što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danas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sz="2800" b="1" dirty="0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ovog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sastanka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sz="2800" b="1" dirty="0">
                <a:latin typeface="Arial" panose="020B0604020202020204" pitchFamily="34" charset="0"/>
                <a:cs typeface="Arial" panose="020B0604020202020204" pitchFamily="34" charset="0"/>
              </a:rPr>
              <a:t>	     želim da „ponesem“ sa sobom?</a:t>
            </a: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258" y="6205823"/>
            <a:ext cx="1676400" cy="65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B9641F-37F9-4DC8-8044-9F2D049D1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Latn-R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Vežba br. 1:</a:t>
            </a:r>
            <a:br>
              <a:rPr lang="sr-Latn-RS" sz="36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sr-Latn-R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 Istraživanje rezultata</a:t>
            </a:r>
            <a:endParaRPr lang="en-US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999970-A358-4E7F-B5C0-476E4870E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Latn-RS" sz="2800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sr-Latn-RS" sz="2800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Na jednom papiru nabrojte </a:t>
            </a:r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3 - 5 </a:t>
            </a: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situacija koje ste uspešno rešili</a:t>
            </a:r>
          </a:p>
          <a:p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Na drugom papiru </a:t>
            </a:r>
            <a:r>
              <a:rPr lang="sr-Latn-RS" sz="2800">
                <a:latin typeface="Arial" panose="020B0604020202020204" pitchFamily="34" charset="0"/>
                <a:cs typeface="Arial" panose="020B0604020202020204" pitchFamily="34" charset="0"/>
              </a:rPr>
              <a:t>nabrojte </a:t>
            </a:r>
            <a:r>
              <a:rPr lang="sr-Latn-RS" sz="2800" smtClean="0">
                <a:latin typeface="Arial" panose="020B0604020202020204" pitchFamily="34" charset="0"/>
                <a:cs typeface="Arial" panose="020B0604020202020204" pitchFamily="34" charset="0"/>
              </a:rPr>
              <a:t>3 - 5 </a:t>
            </a: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situacija koje niste uspešno rešili</a:t>
            </a:r>
          </a:p>
          <a:p>
            <a:endParaRPr lang="sr-Latn-RS" i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258" y="6205823"/>
            <a:ext cx="1676400" cy="65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3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B9641F-37F9-4DC8-8044-9F2D049D1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sz="4000" dirty="0">
                <a:solidFill>
                  <a:srgbClr val="FF0000"/>
                </a:solidFill>
                <a:latin typeface="Arial Black" panose="020B0A04020102020204" pitchFamily="34" charset="0"/>
              </a:rPr>
              <a:t>Vežba br. 2:  </a:t>
            </a:r>
            <a:r>
              <a:rPr lang="en-US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Jedna</a:t>
            </a:r>
            <a:r>
              <a:rPr lang="en-US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promena</a:t>
            </a:r>
            <a:r>
              <a:rPr lang="en-US" sz="4000" dirty="0">
                <a:solidFill>
                  <a:srgbClr val="FF0000"/>
                </a:solidFill>
                <a:latin typeface="Arial Black" panose="020B0A04020102020204" pitchFamily="34" charset="0"/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999970-A358-4E7F-B5C0-476E4870E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Latn-RS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sr-Latn-RS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Koja bi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jedn</a:t>
            </a: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promen</a:t>
            </a: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u vašem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pona</a:t>
            </a: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šanju donela značajnu pozitivnu razliku za vas?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Zašto bi ova promena napravila razliku?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Ponovite isto sa vašim partnerom.</a:t>
            </a:r>
          </a:p>
          <a:p>
            <a:endParaRPr lang="sr-Latn-RS" i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258" y="6205823"/>
            <a:ext cx="1676400" cy="65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0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B9641F-37F9-4DC8-8044-9F2D049D1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4000" dirty="0">
                <a:solidFill>
                  <a:srgbClr val="FF0000"/>
                </a:solidFill>
                <a:latin typeface="Arial Black" panose="020B0A04020102020204" pitchFamily="34" charset="0"/>
              </a:rPr>
              <a:t>Vežba</a:t>
            </a:r>
            <a:r>
              <a:rPr lang="sr-Latn-RS" sz="40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sr-Latn-RS" sz="4000" dirty="0">
                <a:solidFill>
                  <a:srgbClr val="FF0000"/>
                </a:solidFill>
                <a:latin typeface="Arial Black" panose="020B0A04020102020204" pitchFamily="34" charset="0"/>
              </a:rPr>
              <a:t>br</a:t>
            </a:r>
            <a:r>
              <a:rPr lang="sr-Latn-RS" sz="40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. 3 : Postavite cilj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999970-A358-4E7F-B5C0-476E4870E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Latn-RS" i="1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Šta je to što želiš da postigneš?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Kako bi mogao/la to da postigneš?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Kako ćeš znati da si postigao/la?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Zašto ti je to važno?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Koji su kriterijumi...?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Do kada želiš da cilj bude </a:t>
            </a:r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realizovan?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258" y="6205823"/>
            <a:ext cx="1676400" cy="65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8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" y="1600200"/>
            <a:ext cx="914206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8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4800600"/>
            <a:ext cx="4419600" cy="2209800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sr-Latn-RS" b="1" dirty="0">
                <a:solidFill>
                  <a:srgbClr val="FF0000"/>
                </a:solidFill>
                <a:latin typeface="Arial Black" panose="020B0A04020102020204" pitchFamily="34" charset="0"/>
                <a:cs typeface="Arial" pitchFamily="34" charset="0"/>
              </a:rPr>
              <a:t>GDE STRAST O KOUČINGU POČINJE I NIKADA NE PRESTAJE (?)</a:t>
            </a:r>
          </a:p>
          <a:p>
            <a:pPr marL="0">
              <a:spcBef>
                <a:spcPts val="0"/>
              </a:spcBef>
              <a:buNone/>
            </a:pPr>
            <a:endParaRPr lang="sr-Latn-RS" sz="2800" b="1" dirty="0">
              <a:solidFill>
                <a:srgbClr val="FF0000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0">
              <a:spcBef>
                <a:spcPts val="0"/>
              </a:spcBef>
              <a:buNone/>
            </a:pPr>
            <a:endParaRPr lang="sr-Latn-R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0"/>
              </a:spcBef>
              <a:buNone/>
            </a:pPr>
            <a:endParaRPr lang="sr-Latn-R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0"/>
              </a:spcBef>
              <a:buNone/>
            </a:pPr>
            <a:endParaRPr lang="sr-Latn-R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0"/>
              </a:spcBef>
              <a:buNone/>
            </a:pPr>
            <a:endParaRPr lang="sr-Latn-R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0"/>
              </a:spcBef>
              <a:buNone/>
            </a:pPr>
            <a:endParaRPr lang="sr-Latn-R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>
              <a:buNone/>
            </a:pPr>
            <a:endParaRPr lang="sr-Latn-R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>
              <a:buNone/>
            </a:pP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RS" sz="4000" b="1" dirty="0">
                <a:solidFill>
                  <a:srgbClr val="FF0000"/>
                </a:solidFill>
                <a:latin typeface="Arial Black" panose="020B0A04020102020204" pitchFamily="34" charset="0"/>
                <a:cs typeface="Arial" pitchFamily="34" charset="0"/>
              </a:rPr>
              <a:t>ŠTA JE KOUČING?</a:t>
            </a:r>
            <a:endParaRPr lang="en-US" sz="4000" b="1" dirty="0">
              <a:solidFill>
                <a:srgbClr val="FF000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r-Latn-RS" sz="2800" dirty="0" err="1">
                <a:latin typeface="Arial" panose="020B0604020202020204" pitchFamily="34" charset="0"/>
                <a:cs typeface="Arial" panose="020B0604020202020204" pitchFamily="34" charset="0"/>
              </a:rPr>
              <a:t>etodologija</a:t>
            </a: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 koja izučava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mogućnosti ispoljavanja i angažovanja što većeg ljudskog potencijala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Izuzetno moćan alat koji nam pomaže da se </a:t>
            </a:r>
            <a:r>
              <a:rPr lang="sr-Latn-RS" sz="2800" dirty="0" err="1">
                <a:latin typeface="Arial" panose="020B0604020202020204" pitchFamily="34" charset="0"/>
                <a:cs typeface="Arial" panose="020B0604020202020204" pitchFamily="34" charset="0"/>
              </a:rPr>
              <a:t>raz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sr-Latn-RS" sz="2800" dirty="0" err="1">
                <a:latin typeface="Arial" panose="020B0604020202020204" pitchFamily="34" charset="0"/>
                <a:cs typeface="Arial" panose="020B0604020202020204" pitchFamily="34" charset="0"/>
              </a:rPr>
              <a:t>ijamo</a:t>
            </a: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 u svim sferama života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Proces koji pokreće transformaciju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Proces usmeren na klijenta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Proces otkrivanja i življenja naše unutrašnje istine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endParaRPr lang="sr-Latn-RS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r-Latn-RS" dirty="0"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endParaRPr lang="sr-Latn-RS" dirty="0"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endParaRPr lang="sr-Latn-RS" dirty="0"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0"/>
              </a:spcBef>
              <a:buNone/>
            </a:pPr>
            <a:endParaRPr lang="sr-Latn-RS" dirty="0"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0"/>
              </a:spcBef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258" y="6205823"/>
            <a:ext cx="1676400" cy="652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59243"/>
            <a:ext cx="3276600" cy="1371600"/>
          </a:xfrm>
        </p:spPr>
        <p:txBody>
          <a:bodyPr>
            <a:noAutofit/>
          </a:bodyPr>
          <a:lstStyle/>
          <a:p>
            <a:pPr algn="l"/>
            <a:r>
              <a:rPr lang="sr-Latn-RS" sz="3600" b="1" dirty="0">
                <a:solidFill>
                  <a:srgbClr val="FF0000"/>
                </a:solidFill>
                <a:latin typeface="Arial Black" panose="020B0A04020102020204" pitchFamily="34" charset="0"/>
                <a:cs typeface="Arial" pitchFamily="34" charset="0"/>
              </a:rPr>
              <a:t>RAZVOJ KOUČINGA</a:t>
            </a:r>
            <a:endParaRPr lang="en-US" sz="3600" b="1" dirty="0">
              <a:solidFill>
                <a:srgbClr val="FF000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09600"/>
            <a:ext cx="4953000" cy="5105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sr-Latn-R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 inner game of tennis” (Timothy Gallwey) 1974.</a:t>
            </a:r>
          </a:p>
          <a:p>
            <a:pPr>
              <a:buFont typeface="Wingdings" pitchFamily="2" charset="2"/>
              <a:buChar char="ü"/>
            </a:pP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U poslednjoj deceniji 20-og veka ulazi u biznis</a:t>
            </a:r>
          </a:p>
          <a:p>
            <a:pPr>
              <a:buFont typeface="Wingdings" pitchFamily="2" charset="2"/>
              <a:buChar char="ü"/>
            </a:pPr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Većina </a:t>
            </a: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Fortune 1000 korporacija koristi koučing za razvoj potencijala</a:t>
            </a:r>
          </a:p>
          <a:p>
            <a:pPr>
              <a:buFont typeface="Wingdings" pitchFamily="2" charset="2"/>
              <a:buChar char="ü"/>
            </a:pP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ICF (International Coaching Federation)  je </a:t>
            </a:r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vodeća </a:t>
            </a: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globalna organizacija koučing profesionalaca</a:t>
            </a:r>
          </a:p>
          <a:p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sr-Latn-RS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Latn-RS" sz="2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sr-Latn-RS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429000"/>
            <a:ext cx="3352800" cy="312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2" descr="Image result for icf"/>
          <p:cNvPicPr>
            <a:picLocks noChangeAspect="1" noChangeArrowheads="1"/>
          </p:cNvPicPr>
          <p:nvPr/>
        </p:nvPicPr>
        <p:blipFill>
          <a:blip r:embed="rId2"/>
          <a:srcRect r="50556"/>
          <a:stretch>
            <a:fillRect/>
          </a:stretch>
        </p:blipFill>
        <p:spPr bwMode="auto">
          <a:xfrm>
            <a:off x="0" y="2438400"/>
            <a:ext cx="3810000" cy="2343151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258" y="6205823"/>
            <a:ext cx="1676400" cy="652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3581401" cy="1143000"/>
          </a:xfrm>
        </p:spPr>
        <p:txBody>
          <a:bodyPr>
            <a:noAutofit/>
          </a:bodyPr>
          <a:lstStyle/>
          <a:p>
            <a:pPr algn="l"/>
            <a:r>
              <a:rPr lang="sr-Latn-RS" sz="3600" b="1" dirty="0">
                <a:solidFill>
                  <a:srgbClr val="FF0000"/>
                </a:solidFill>
                <a:latin typeface="Arial Black" panose="020B0A04020102020204" pitchFamily="34" charset="0"/>
                <a:cs typeface="Arial" pitchFamily="34" charset="0"/>
              </a:rPr>
              <a:t>KOME JE NAMENJEN</a:t>
            </a:r>
            <a:r>
              <a:rPr lang="sr-Latn-R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5400" y="457200"/>
            <a:ext cx="32004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TEBI</a:t>
            </a:r>
            <a:r>
              <a:rPr lang="sr-Latn-RS" dirty="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166" y="1435711"/>
            <a:ext cx="79248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sr-Latn-RS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Ko želi da stalno raste i razvija se </a:t>
            </a:r>
          </a:p>
          <a:p>
            <a:pPr>
              <a:buFont typeface="Wingdings" pitchFamily="2" charset="2"/>
              <a:buChar char="ü"/>
            </a:pPr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  Ko želi da upravlja sopstvenim resursnim stanjem</a:t>
            </a:r>
          </a:p>
          <a:p>
            <a:pPr>
              <a:buFont typeface="Wingdings" pitchFamily="2" charset="2"/>
              <a:buChar char="ü"/>
            </a:pPr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  Ko želi da spozna i razvija svoje potencijale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Ko želi da motiviše sebe</a:t>
            </a:r>
          </a:p>
          <a:p>
            <a:pPr>
              <a:buFont typeface="Wingdings" pitchFamily="2" charset="2"/>
              <a:buChar char="ü"/>
            </a:pPr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  Ko želi da ostvari lične i poslovne ciljeve</a:t>
            </a:r>
          </a:p>
          <a:p>
            <a:pPr>
              <a:buFont typeface="Wingdings" pitchFamily="2" charset="2"/>
              <a:buChar char="ü"/>
            </a:pPr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  Ko želi da razvije samopouzdanje</a:t>
            </a:r>
          </a:p>
          <a:p>
            <a:pPr>
              <a:buFont typeface="Wingdings" pitchFamily="2" charset="2"/>
              <a:buChar char="ü"/>
            </a:pPr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  Ko želi da razvija  međuljudske odnose</a:t>
            </a:r>
          </a:p>
          <a:p>
            <a:pPr>
              <a:buFont typeface="Wingdings" pitchFamily="2" charset="2"/>
              <a:buChar char="ü"/>
            </a:pPr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  Ko želi da unapredi komunikacione veštine</a:t>
            </a:r>
          </a:p>
          <a:p>
            <a:pPr>
              <a:buFont typeface="Wingdings" pitchFamily="2" charset="2"/>
              <a:buChar char="ü"/>
            </a:pPr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  Ko želi da uskladi privatni i poslovni život</a:t>
            </a:r>
          </a:p>
          <a:p>
            <a:pPr>
              <a:buFont typeface="Wingdings" pitchFamily="2" charset="2"/>
              <a:buChar char="ü"/>
            </a:pPr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  Ko želi da efektivno upravlja vremenom</a:t>
            </a:r>
          </a:p>
          <a:p>
            <a:pPr>
              <a:buFont typeface="Wingdings" pitchFamily="2" charset="2"/>
              <a:buChar char="ü"/>
            </a:pPr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  Ko želi da efikasno vodi tim</a:t>
            </a:r>
          </a:p>
          <a:p>
            <a:pPr>
              <a:buFont typeface="Wingdings" pitchFamily="2" charset="2"/>
              <a:buChar char="ü"/>
            </a:pPr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  Ko želi da razvija liderske veštine</a:t>
            </a:r>
          </a:p>
          <a:p>
            <a:pPr>
              <a:buFont typeface="Wingdings" pitchFamily="2" charset="2"/>
              <a:buChar char="ü"/>
            </a:pPr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endParaRPr lang="sr-Latn-RS" sz="2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sr-Latn-RS" sz="2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sr-Latn-RS" sz="2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258" y="6205823"/>
            <a:ext cx="1676400" cy="652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CFB385-5AB8-4EF6-884C-62A02369B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KO JE KOUČ – NEOPHODNE VEŠTINE</a:t>
            </a:r>
            <a:endParaRPr lang="en-US" sz="40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74D278-A6B7-49A5-B48B-63B1F831C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endParaRPr lang="sr-Latn-RS" dirty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Kouč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3000" dirty="0">
                <a:latin typeface="Arial" panose="020B0604020202020204" pitchFamily="34" charset="0"/>
                <a:cs typeface="Arial" panose="020B0604020202020204" pitchFamily="34" charset="0"/>
              </a:rPr>
              <a:t>poštuje i razume suštinske vrednosti </a:t>
            </a:r>
            <a:r>
              <a:rPr lang="sr-Latn-R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klijenta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Wingdings" panose="05000000000000000000" pitchFamily="2" charset="2"/>
              <a:buChar char="ü"/>
            </a:pPr>
            <a:r>
              <a:rPr lang="sr-Latn-RS" sz="3000" dirty="0">
                <a:latin typeface="Arial" panose="020B0604020202020204" pitchFamily="34" charset="0"/>
                <a:cs typeface="Arial" panose="020B0604020202020204" pitchFamily="34" charset="0"/>
              </a:rPr>
              <a:t>Kouč je iskreno zainteresovan za osobu sa kojom </a:t>
            </a:r>
            <a:r>
              <a:rPr lang="sr-Latn-R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je u koučing procesu</a:t>
            </a:r>
            <a:endParaRPr lang="sr-Latn-R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Kouč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je ne</a:t>
            </a:r>
            <a:r>
              <a:rPr lang="sr-Latn-RS" sz="3000" dirty="0">
                <a:latin typeface="Arial" panose="020B0604020202020204" pitchFamily="34" charset="0"/>
                <a:cs typeface="Arial" panose="020B0604020202020204" pitchFamily="34" charset="0"/>
              </a:rPr>
              <a:t>utralan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ne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osuđuje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R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Wingdings" panose="05000000000000000000" pitchFamily="2" charset="2"/>
              <a:buChar char="ü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Kou</a:t>
            </a:r>
            <a:r>
              <a:rPr lang="sr-Latn-RS" sz="3000" dirty="0">
                <a:latin typeface="Arial" panose="020B0604020202020204" pitchFamily="34" charset="0"/>
                <a:cs typeface="Arial" panose="020B0604020202020204" pitchFamily="34" charset="0"/>
              </a:rPr>
              <a:t>č postavlja prava pitanja koja vode ka potrazi...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sr-Latn-RS" sz="3000" dirty="0">
                <a:latin typeface="Arial" panose="020B0604020202020204" pitchFamily="34" charset="0"/>
                <a:cs typeface="Arial" panose="020B0604020202020204" pitchFamily="34" charset="0"/>
              </a:rPr>
              <a:t>Kouč pažljivo sluša...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sr-Latn-RS" sz="3000" dirty="0">
                <a:latin typeface="Arial" panose="020B0604020202020204" pitchFamily="34" charset="0"/>
                <a:cs typeface="Arial" panose="020B0604020202020204" pitchFamily="34" charset="0"/>
              </a:rPr>
              <a:t>Kouč je osoba koja želi da pomogne i doprinese razvoju pojedinca, grupe i/ili zajednice u celini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258" y="6205823"/>
            <a:ext cx="1676400" cy="65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CFB385-5AB8-4EF6-884C-62A02369B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KO JE KOUČ - OBRAZOVANJE</a:t>
            </a:r>
            <a:endParaRPr lang="en-US" sz="40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74D278-A6B7-49A5-B48B-63B1F831C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27576"/>
          </a:xfrm>
        </p:spPr>
        <p:txBody>
          <a:bodyPr>
            <a:normAutofit fontScale="70000" lnSpcReduction="20000"/>
          </a:bodyPr>
          <a:lstStyle/>
          <a:p>
            <a:pPr fontAlgn="base">
              <a:buFont typeface="Wingdings" panose="05000000000000000000" pitchFamily="2" charset="2"/>
              <a:buChar char="ü"/>
            </a:pPr>
            <a:r>
              <a:rPr lang="sr-Latn-RS" sz="4000" dirty="0">
                <a:latin typeface="Arial" panose="020B0604020202020204" pitchFamily="34" charset="0"/>
                <a:cs typeface="Arial" panose="020B0604020202020204" pitchFamily="34" charset="0"/>
              </a:rPr>
              <a:t>Kouč je osoba obučena u nekoj od internacionalnih koučing institucija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R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sr-Latn-R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Wingdings" panose="05000000000000000000" pitchFamily="2" charset="2"/>
              <a:buChar char="ü"/>
            </a:pPr>
            <a:r>
              <a:rPr lang="sr-Latn-RS" sz="4000" dirty="0">
                <a:latin typeface="Arial" panose="020B0604020202020204" pitchFamily="34" charset="0"/>
                <a:cs typeface="Arial" panose="020B0604020202020204" pitchFamily="34" charset="0"/>
              </a:rPr>
              <a:t>Kouč je osoba sertifikovana od strane globalne organizacije, posvećene unapređenju koučing profesije postavljanjem visokih standarda, obezbedjivanjem nezavisne sertifikacije  i izgradnjom svetske mreže profesionalnih koučeva  (ICF – International Coach Federation je najveća svetska organizacija profesionalnih koučeva)</a:t>
            </a:r>
          </a:p>
          <a:p>
            <a:pPr marL="0" indent="0" fontAlgn="base">
              <a:buNone/>
            </a:pPr>
            <a:endParaRPr lang="sr-Latn-R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Wingdings" panose="05000000000000000000" pitchFamily="2" charset="2"/>
              <a:buChar char="ü"/>
            </a:pPr>
            <a:r>
              <a:rPr lang="sr-Latn-RS" sz="4000" dirty="0">
                <a:latin typeface="Arial" panose="020B0604020202020204" pitchFamily="34" charset="0"/>
                <a:cs typeface="Arial" panose="020B0604020202020204" pitchFamily="34" charset="0"/>
              </a:rPr>
              <a:t>Kouč je dužan da se kontinuirano razvija, edukuje i održava svoju sertifikaciju</a:t>
            </a:r>
          </a:p>
          <a:p>
            <a:pPr fontAlgn="base">
              <a:buFontTx/>
              <a:buChar char="-"/>
            </a:pPr>
            <a:endParaRPr lang="sr-Latn-RS" sz="36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sr-Latn-RS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fontAlgn="base">
              <a:buNone/>
            </a:pPr>
            <a:endParaRPr lang="en-US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258" y="6205823"/>
            <a:ext cx="1676400" cy="65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8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8DF728-3441-44DE-9D8A-F2729D3618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381000"/>
            <a:ext cx="7467600" cy="19812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Z</a:t>
            </a:r>
            <a:r>
              <a:rPr lang="sr-Latn-RS" sz="36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AŠTO JE KOUČING VAŽAN?</a:t>
            </a:r>
            <a:endParaRPr lang="en-US" sz="36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8EAD534-2409-4246-84AF-76BD54F622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6400800"/>
            <a:ext cx="1447800" cy="457200"/>
          </a:xfrm>
        </p:spPr>
        <p:txBody>
          <a:bodyPr/>
          <a:lstStyle/>
          <a:p>
            <a:pPr marL="0" indent="0">
              <a:buNone/>
            </a:pPr>
            <a:r>
              <a:rPr lang="sr-Latn-RS" dirty="0"/>
              <a:t>ISKUSTVO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680A4D5-67D4-4E58-8D5F-276FFF6FB734}"/>
              </a:ext>
            </a:extLst>
          </p:cNvPr>
          <p:cNvSpPr txBox="1"/>
          <p:nvPr/>
        </p:nvSpPr>
        <p:spPr>
          <a:xfrm rot="19345608">
            <a:off x="7744679" y="1204271"/>
            <a:ext cx="1343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INSPIRACIJA</a:t>
            </a:r>
          </a:p>
        </p:txBody>
      </p:sp>
    </p:spTree>
    <p:extLst>
      <p:ext uri="{BB962C8B-B14F-4D97-AF65-F5344CB8AC3E}">
        <p14:creationId xmlns:p14="http://schemas.microsoft.com/office/powerpoint/2010/main" val="373981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0FFCFE-5A3F-419B-9CB0-DA722BE7A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i="1" dirty="0">
                <a:solidFill>
                  <a:srgbClr val="FF0000"/>
                </a:solidFill>
              </a:rPr>
              <a:t> </a:t>
            </a:r>
            <a:r>
              <a:rPr lang="sr-Latn-RS" sz="4000" dirty="0">
                <a:solidFill>
                  <a:srgbClr val="FF0000"/>
                </a:solidFill>
                <a:latin typeface="Arial Black" panose="020B0A04020102020204" pitchFamily="34" charset="0"/>
              </a:rPr>
              <a:t>KOUČING VAM MOŽE POMOĆI KOD...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5FAE59-78DF-48FB-AA0D-82C00F52E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>
              <a:buFontTx/>
              <a:buChar char="-"/>
            </a:pPr>
            <a:endParaRPr lang="sr-Latn-R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Wingdings" panose="05000000000000000000" pitchFamily="2" charset="2"/>
              <a:buChar char="ü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Blokirajućih stanja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Stresa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Problema kod upravljanja timovima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promenama, itd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Konfliktnih situacija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Životnih i poslovnih kriza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Manjka motivacije, ...</a:t>
            </a:r>
          </a:p>
          <a:p>
            <a:pPr marL="0" indent="0" fontAlgn="base">
              <a:buNone/>
            </a:pPr>
            <a:endParaRPr lang="sr-Latn-RS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 fontAlgn="base">
              <a:buNone/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  <a:p>
            <a:pPr marL="0" indent="0" fontAlgn="base">
              <a:buNone/>
            </a:pPr>
            <a:endParaRPr lang="en-US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258" y="6205823"/>
            <a:ext cx="1676400" cy="65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2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631</Words>
  <Application>Microsoft Office PowerPoint</Application>
  <PresentationFormat>On-screen Show (4:3)</PresentationFormat>
  <Paragraphs>152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Wingdings</vt:lpstr>
      <vt:lpstr>Office Theme</vt:lpstr>
      <vt:lpstr>1_Office Theme</vt:lpstr>
      <vt:lpstr>KOUČING U FINANSIJAMA</vt:lpstr>
      <vt:lpstr>PowerPoint Presentation</vt:lpstr>
      <vt:lpstr>ŠTA JE KOUČING?</vt:lpstr>
      <vt:lpstr>RAZVOJ KOUČINGA</vt:lpstr>
      <vt:lpstr>KOME JE NAMENJEN?</vt:lpstr>
      <vt:lpstr>KO JE KOUČ – NEOPHODNE VEŠTINE</vt:lpstr>
      <vt:lpstr>KO JE KOUČ - OBRAZOVANJE</vt:lpstr>
      <vt:lpstr>ZAŠTO JE KOUČING VAŽAN?</vt:lpstr>
      <vt:lpstr> KOUČING VAM MOŽE POMOĆI KOD...</vt:lpstr>
      <vt:lpstr>NAJČEŠĆE TEME U KOUČINGU</vt:lpstr>
      <vt:lpstr>KOUČING I SRODNE DISCIPLINE</vt:lpstr>
      <vt:lpstr>   KOUČING PROCES </vt:lpstr>
      <vt:lpstr>KOUČING PROCES </vt:lpstr>
      <vt:lpstr>     POSTAVLJANJE CILJEVA</vt:lpstr>
      <vt:lpstr>POSTAVLJANJE CILJEVA - ZAPIŠITE SEBI SADA</vt:lpstr>
      <vt:lpstr>Vežba br. 1:  Istraživanje rezultata</vt:lpstr>
      <vt:lpstr>Vežba br. 2:  Jedna promena…</vt:lpstr>
      <vt:lpstr>Vežba  br. 3 : Postavite cilj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KOUČING U FINANSIJAMA</dc:title>
  <dc:creator>VICTORY</dc:creator>
  <cp:lastModifiedBy>Aleksandra</cp:lastModifiedBy>
  <cp:revision>92</cp:revision>
  <dcterms:created xsi:type="dcterms:W3CDTF">2018-08-25T17:15:29Z</dcterms:created>
  <dcterms:modified xsi:type="dcterms:W3CDTF">2018-09-03T13:35:38Z</dcterms:modified>
</cp:coreProperties>
</file>